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New Sun Playful" pitchFamily="2" charset="-128"/>
      <p:regular r:id="rId22"/>
    </p:embeddedFont>
    <p:embeddedFont>
      <p:font typeface="Chewy" panose="02000000000000000000" pitchFamily="2" charset="0"/>
      <p:regular r:id="rId23"/>
    </p:embeddedFont>
    <p:embeddedFont>
      <p:font typeface="Dumondi Condensed Bold" pitchFamily="2" charset="-34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35" autoAdjust="0"/>
  </p:normalViewPr>
  <p:slideViewPr>
    <p:cSldViewPr>
      <p:cViewPr varScale="1">
        <p:scale>
          <a:sx n="70" d="100"/>
          <a:sy n="70" d="100"/>
        </p:scale>
        <p:origin x="7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TextBox 3"/>
          <p:cNvSpPr txBox="1"/>
          <p:nvPr/>
        </p:nvSpPr>
        <p:spPr>
          <a:xfrm rot="-182056">
            <a:off x="5970388" y="2369686"/>
            <a:ext cx="11390724" cy="2280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696"/>
              </a:lnSpc>
            </a:pPr>
            <a:r>
              <a:rPr lang="en-US" sz="15523" spc="962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ESPECIALIDAD</a:t>
            </a:r>
          </a:p>
        </p:txBody>
      </p:sp>
      <p:sp>
        <p:nvSpPr>
          <p:cNvPr id="4" name="Freeform 4"/>
          <p:cNvSpPr/>
          <p:nvPr/>
        </p:nvSpPr>
        <p:spPr>
          <a:xfrm>
            <a:off x="-1064773" y="488440"/>
            <a:ext cx="9957358" cy="9957358"/>
          </a:xfrm>
          <a:custGeom>
            <a:avLst/>
            <a:gdLst/>
            <a:ahLst/>
            <a:cxnLst/>
            <a:rect l="l" t="t" r="r" b="b"/>
            <a:pathLst>
              <a:path w="9957358" h="9957358">
                <a:moveTo>
                  <a:pt x="0" y="0"/>
                </a:moveTo>
                <a:lnTo>
                  <a:pt x="9957358" y="0"/>
                </a:lnTo>
                <a:lnTo>
                  <a:pt x="9957358" y="9957358"/>
                </a:lnTo>
                <a:lnTo>
                  <a:pt x="0" y="9957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182056">
            <a:off x="7077862" y="5529296"/>
            <a:ext cx="10741113" cy="227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653"/>
              </a:lnSpc>
            </a:pPr>
            <a:r>
              <a:rPr lang="en-US" sz="15485" spc="9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CEREMONIAS</a:t>
            </a:r>
          </a:p>
        </p:txBody>
      </p:sp>
      <p:sp>
        <p:nvSpPr>
          <p:cNvPr id="6" name="TextBox 6"/>
          <p:cNvSpPr txBox="1"/>
          <p:nvPr/>
        </p:nvSpPr>
        <p:spPr>
          <a:xfrm rot="-199787">
            <a:off x="9522744" y="8173860"/>
            <a:ext cx="7540937" cy="68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21"/>
              </a:lnSpc>
              <a:spcBef>
                <a:spcPct val="0"/>
              </a:spcBef>
            </a:pPr>
            <a:r>
              <a:rPr lang="en-US" sz="3872" spc="77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Por GMA José Ó. Almazán Bahena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02106" y="238147"/>
            <a:ext cx="7950700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prerrogativas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602664"/>
            <a:ext cx="11107920" cy="902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8"/>
              </a:lnSpc>
            </a:pPr>
            <a:r>
              <a:rPr lang="en-US" sz="3913" spc="14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a. Clase (nivel): Haber cumplido todos los requisitos de la tarjeta correspondiente, con verificación de un consejero autorizado.</a:t>
            </a:r>
          </a:p>
          <a:p>
            <a:pPr algn="l">
              <a:lnSpc>
                <a:spcPts val="5478"/>
              </a:lnSpc>
            </a:pPr>
            <a:r>
              <a:rPr lang="en-US" sz="3913" spc="14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b. Pañuelo: Se otorga tras la ceremonia de iniciación, cuando el miembro acepta los ideales del club y se compromete a vivirlos.</a:t>
            </a:r>
          </a:p>
          <a:p>
            <a:pPr algn="l">
              <a:lnSpc>
                <a:spcPts val="5478"/>
              </a:lnSpc>
            </a:pPr>
            <a:r>
              <a:rPr lang="en-US" sz="3913" spc="14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c. Especialidades: Haber realizado correctamente las actividades prácticas y teóricas bajo la supervisión de un instructor acreditado.</a:t>
            </a:r>
          </a:p>
          <a:p>
            <a:pPr algn="l">
              <a:lnSpc>
                <a:spcPts val="5478"/>
              </a:lnSpc>
            </a:pPr>
            <a:r>
              <a:rPr lang="en-US" sz="3913" spc="14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d. Barra de Buena Conducta: Reconocimiento a la fidelidad, puntualidad, disciplina y testimonio ejemplar dentro del club durante un período.</a:t>
            </a:r>
          </a:p>
          <a:p>
            <a:pPr algn="l">
              <a:lnSpc>
                <a:spcPts val="5478"/>
              </a:lnSpc>
            </a:pPr>
            <a:endParaRPr lang="en-US" sz="3913" spc="14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07231" y="722420"/>
            <a:ext cx="5080769" cy="5080769"/>
          </a:xfrm>
          <a:custGeom>
            <a:avLst/>
            <a:gdLst/>
            <a:ahLst/>
            <a:cxnLst/>
            <a:rect l="l" t="t" r="r" b="b"/>
            <a:pathLst>
              <a:path w="5080769" h="5080769">
                <a:moveTo>
                  <a:pt x="0" y="0"/>
                </a:moveTo>
                <a:lnTo>
                  <a:pt x="5080769" y="0"/>
                </a:lnTo>
                <a:lnTo>
                  <a:pt x="5080769" y="5080769"/>
                </a:lnTo>
                <a:lnTo>
                  <a:pt x="0" y="5080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04165" y="2479739"/>
            <a:ext cx="6017867" cy="5385991"/>
          </a:xfrm>
          <a:custGeom>
            <a:avLst/>
            <a:gdLst/>
            <a:ahLst/>
            <a:cxnLst/>
            <a:rect l="l" t="t" r="r" b="b"/>
            <a:pathLst>
              <a:path w="6017867" h="5385991">
                <a:moveTo>
                  <a:pt x="0" y="0"/>
                </a:moveTo>
                <a:lnTo>
                  <a:pt x="6017866" y="0"/>
                </a:lnTo>
                <a:lnTo>
                  <a:pt x="6017866" y="5385991"/>
                </a:lnTo>
                <a:lnTo>
                  <a:pt x="0" y="5385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7696" y="814907"/>
            <a:ext cx="11147063" cy="10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34"/>
              </a:lnSpc>
            </a:pPr>
            <a:r>
              <a:rPr lang="en-US" sz="6751" spc="519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precauciones con el fuego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216" y="2115199"/>
            <a:ext cx="9743472" cy="844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Usar antorchas y piras únicamente si la iglesia lo autoriza.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Mantener extintores y agua cerca.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Nunca usar combustibles peligrosos (gasolina, alcohol, thinner).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Encender las antorchas fuera del templo y entrar con ellas ya encendidas.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Nombrar responsables adultos con guantes y seguridad.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Tener un plan de emergencia en caso de accidente.</a:t>
            </a:r>
          </a:p>
          <a:p>
            <a:pPr algn="l">
              <a:lnSpc>
                <a:spcPts val="5623"/>
              </a:lnSpc>
            </a:pPr>
            <a:endParaRPr lang="en-US" sz="4016" spc="144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9216" y="2115199"/>
            <a:ext cx="14532339" cy="844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Materiales: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Tubo metálico ligero o madera fuerte.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Lata pequeña o soporte metálico en la punta.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Tela de algodón enrollada como mecha.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Alambre para sujetar la tela.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Parafina sólida o aceite vegetal (más seguro que gasolina).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Seguridad: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Preparar la antorcha al aire libre.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No sobrecargar de combustible.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Mantener agua y extintores cerca.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Apagar inmediatamente después de la ceremonia.</a:t>
            </a:r>
          </a:p>
          <a:p>
            <a:pPr algn="l">
              <a:lnSpc>
                <a:spcPts val="5623"/>
              </a:lnSpc>
            </a:pPr>
            <a:endParaRPr lang="en-US" sz="4016" spc="144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98458" y="814907"/>
            <a:ext cx="4423573" cy="6884938"/>
          </a:xfrm>
          <a:custGeom>
            <a:avLst/>
            <a:gdLst/>
            <a:ahLst/>
            <a:cxnLst/>
            <a:rect l="l" t="t" r="r" b="b"/>
            <a:pathLst>
              <a:path w="4423573" h="6884938">
                <a:moveTo>
                  <a:pt x="0" y="0"/>
                </a:moveTo>
                <a:lnTo>
                  <a:pt x="4423573" y="0"/>
                </a:lnTo>
                <a:lnTo>
                  <a:pt x="4423573" y="6884938"/>
                </a:lnTo>
                <a:lnTo>
                  <a:pt x="0" y="6884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7696" y="814907"/>
            <a:ext cx="11147063" cy="10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34"/>
              </a:lnSpc>
            </a:pPr>
            <a:r>
              <a:rPr lang="en-US" sz="6751" spc="519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preparacion de antorcha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13922" y="327392"/>
            <a:ext cx="16674078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Actividades en la naturaleza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8963" y="1502224"/>
            <a:ext cx="13955926" cy="9331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5"/>
              </a:lnSpc>
            </a:pPr>
            <a:r>
              <a:rPr lang="en-US" sz="4782" spc="17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Ceremonia de Fogata de Consejo:</a:t>
            </a:r>
          </a:p>
          <a:p>
            <a:pPr marL="1032541" lvl="1" indent="-516270" algn="l">
              <a:lnSpc>
                <a:spcPts val="6695"/>
              </a:lnSpc>
              <a:buFont typeface="Arial"/>
              <a:buChar char="•"/>
            </a:pPr>
            <a:r>
              <a:rPr lang="en-US" sz="4782" spc="17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Lugar: Campamento al aire libre.</a:t>
            </a:r>
          </a:p>
          <a:p>
            <a:pPr marL="1032541" lvl="1" indent="-516270" algn="l">
              <a:lnSpc>
                <a:spcPts val="6695"/>
              </a:lnSpc>
              <a:buFont typeface="Arial"/>
              <a:buChar char="•"/>
            </a:pPr>
            <a:r>
              <a:rPr lang="en-US" sz="4782" spc="17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Planificación:</a:t>
            </a:r>
          </a:p>
          <a:p>
            <a:pPr marL="2065082" lvl="2" indent="-688361" algn="l">
              <a:lnSpc>
                <a:spcPts val="6695"/>
              </a:lnSpc>
              <a:buFont typeface="Arial"/>
              <a:buChar char="⚬"/>
            </a:pPr>
            <a:r>
              <a:rPr lang="en-US" sz="4782" spc="17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Montaje de fogata en círculo.</a:t>
            </a:r>
          </a:p>
          <a:p>
            <a:pPr marL="2065082" lvl="2" indent="-688361" algn="l">
              <a:lnSpc>
                <a:spcPts val="6695"/>
              </a:lnSpc>
              <a:buFont typeface="Arial"/>
              <a:buChar char="⚬"/>
            </a:pPr>
            <a:r>
              <a:rPr lang="en-US" sz="4782" spc="17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Canto de bienvenida.</a:t>
            </a:r>
          </a:p>
          <a:p>
            <a:pPr marL="2065082" lvl="2" indent="-688361" algn="l">
              <a:lnSpc>
                <a:spcPts val="6695"/>
              </a:lnSpc>
              <a:buFont typeface="Arial"/>
              <a:buChar char="⚬"/>
            </a:pPr>
            <a:r>
              <a:rPr lang="en-US" sz="4782" spc="17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Dinámica grupal.</a:t>
            </a:r>
          </a:p>
          <a:p>
            <a:pPr marL="2065082" lvl="2" indent="-688361" algn="l">
              <a:lnSpc>
                <a:spcPts val="6695"/>
              </a:lnSpc>
              <a:buFont typeface="Arial"/>
              <a:buChar char="⚬"/>
            </a:pPr>
            <a:r>
              <a:rPr lang="en-US" sz="4782" spc="17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Dramatización bíblica.</a:t>
            </a:r>
          </a:p>
          <a:p>
            <a:pPr marL="2065082" lvl="2" indent="-688361" algn="l">
              <a:lnSpc>
                <a:spcPts val="6695"/>
              </a:lnSpc>
              <a:buFont typeface="Arial"/>
              <a:buChar char="⚬"/>
            </a:pPr>
            <a:r>
              <a:rPr lang="en-US" sz="4782" spc="17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Meditación espiritual.</a:t>
            </a:r>
          </a:p>
          <a:p>
            <a:pPr marL="2065082" lvl="2" indent="-688361" algn="l">
              <a:lnSpc>
                <a:spcPts val="6695"/>
              </a:lnSpc>
              <a:buFont typeface="Arial"/>
              <a:buChar char="⚬"/>
            </a:pPr>
            <a:r>
              <a:rPr lang="en-US" sz="4782" spc="17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Oración y compromiso.</a:t>
            </a:r>
          </a:p>
          <a:p>
            <a:pPr marL="2065082" lvl="2" indent="-688361" algn="l">
              <a:lnSpc>
                <a:spcPts val="6695"/>
              </a:lnSpc>
              <a:buFont typeface="Arial"/>
              <a:buChar char="⚬"/>
            </a:pPr>
            <a:r>
              <a:rPr lang="en-US" sz="4782" spc="17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Cantos de despedida.</a:t>
            </a:r>
          </a:p>
          <a:p>
            <a:pPr algn="l">
              <a:lnSpc>
                <a:spcPts val="6695"/>
              </a:lnSpc>
            </a:pPr>
            <a:endParaRPr lang="en-US" sz="4782" spc="172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99492" y="1777633"/>
            <a:ext cx="6891564" cy="7480667"/>
          </a:xfrm>
          <a:custGeom>
            <a:avLst/>
            <a:gdLst/>
            <a:ahLst/>
            <a:cxnLst/>
            <a:rect l="l" t="t" r="r" b="b"/>
            <a:pathLst>
              <a:path w="6891564" h="7480667">
                <a:moveTo>
                  <a:pt x="0" y="0"/>
                </a:moveTo>
                <a:lnTo>
                  <a:pt x="6891564" y="0"/>
                </a:lnTo>
                <a:lnTo>
                  <a:pt x="6891564" y="7480667"/>
                </a:lnTo>
                <a:lnTo>
                  <a:pt x="0" y="74806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63054" y="1436847"/>
            <a:ext cx="9107694" cy="1530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37"/>
              </a:lnSpc>
            </a:pPr>
            <a:r>
              <a:rPr lang="en-US" sz="10115" spc="778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de calidad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22850" y="3323829"/>
            <a:ext cx="6091457" cy="184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0"/>
              </a:lnSpc>
              <a:spcBef>
                <a:spcPct val="0"/>
              </a:spcBef>
            </a:pPr>
            <a:r>
              <a:rPr lang="en-US" sz="5236" spc="10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Buena planificación previa.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85074" y="3374489"/>
            <a:ext cx="1791815" cy="1854855"/>
            <a:chOff x="0" y="0"/>
            <a:chExt cx="2389087" cy="2473140"/>
          </a:xfrm>
        </p:grpSpPr>
        <p:sp>
          <p:nvSpPr>
            <p:cNvPr id="6" name="Freeform 6"/>
            <p:cNvSpPr/>
            <p:nvPr/>
          </p:nvSpPr>
          <p:spPr>
            <a:xfrm>
              <a:off x="137473" y="192587"/>
              <a:ext cx="2047029" cy="2054734"/>
            </a:xfrm>
            <a:custGeom>
              <a:avLst/>
              <a:gdLst/>
              <a:ahLst/>
              <a:cxnLst/>
              <a:rect l="l" t="t" r="r" b="b"/>
              <a:pathLst>
                <a:path w="2047029" h="2054734">
                  <a:moveTo>
                    <a:pt x="0" y="0"/>
                  </a:moveTo>
                  <a:lnTo>
                    <a:pt x="2047029" y="0"/>
                  </a:lnTo>
                  <a:lnTo>
                    <a:pt x="2047029" y="2054734"/>
                  </a:lnTo>
                  <a:lnTo>
                    <a:pt x="0" y="2054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292818">
              <a:off x="324240" y="278877"/>
              <a:ext cx="1740607" cy="1915386"/>
            </a:xfrm>
            <a:custGeom>
              <a:avLst/>
              <a:gdLst/>
              <a:ahLst/>
              <a:cxnLst/>
              <a:rect l="l" t="t" r="r" b="b"/>
              <a:pathLst>
                <a:path w="1740607" h="1915386">
                  <a:moveTo>
                    <a:pt x="0" y="0"/>
                  </a:moveTo>
                  <a:lnTo>
                    <a:pt x="1740607" y="0"/>
                  </a:lnTo>
                  <a:lnTo>
                    <a:pt x="1740607" y="1915386"/>
                  </a:lnTo>
                  <a:lnTo>
                    <a:pt x="0" y="1915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93954" y="349705"/>
              <a:ext cx="1735220" cy="1786585"/>
            </a:xfrm>
            <a:custGeom>
              <a:avLst/>
              <a:gdLst/>
              <a:ahLst/>
              <a:cxnLst/>
              <a:rect l="l" t="t" r="r" b="b"/>
              <a:pathLst>
                <a:path w="1735220" h="1786585">
                  <a:moveTo>
                    <a:pt x="0" y="0"/>
                  </a:moveTo>
                  <a:lnTo>
                    <a:pt x="1735220" y="0"/>
                  </a:lnTo>
                  <a:lnTo>
                    <a:pt x="1735220" y="1786585"/>
                  </a:lnTo>
                  <a:lnTo>
                    <a:pt x="0" y="1786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419268" y="324445"/>
              <a:ext cx="1527821" cy="1658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28"/>
                </a:lnSpc>
                <a:spcBef>
                  <a:spcPct val="0"/>
                </a:spcBef>
              </a:pPr>
              <a:r>
                <a:rPr lang="en-US" sz="7520" b="1" spc="150">
                  <a:solidFill>
                    <a:srgbClr val="000000"/>
                  </a:solidFill>
                  <a:latin typeface="Dumondi Condensed Bold"/>
                  <a:ea typeface="Dumondi Condensed Bold"/>
                  <a:cs typeface="Dumondi Condensed Bold"/>
                  <a:sym typeface="Dumondi Condensed Bold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5074" y="5083386"/>
            <a:ext cx="1791815" cy="1854855"/>
            <a:chOff x="0" y="0"/>
            <a:chExt cx="2389087" cy="2473140"/>
          </a:xfrm>
        </p:grpSpPr>
        <p:sp>
          <p:nvSpPr>
            <p:cNvPr id="11" name="Freeform 11"/>
            <p:cNvSpPr/>
            <p:nvPr/>
          </p:nvSpPr>
          <p:spPr>
            <a:xfrm>
              <a:off x="137473" y="192587"/>
              <a:ext cx="2047029" cy="2054734"/>
            </a:xfrm>
            <a:custGeom>
              <a:avLst/>
              <a:gdLst/>
              <a:ahLst/>
              <a:cxnLst/>
              <a:rect l="l" t="t" r="r" b="b"/>
              <a:pathLst>
                <a:path w="2047029" h="2054734">
                  <a:moveTo>
                    <a:pt x="0" y="0"/>
                  </a:moveTo>
                  <a:lnTo>
                    <a:pt x="2047029" y="0"/>
                  </a:lnTo>
                  <a:lnTo>
                    <a:pt x="2047029" y="2054734"/>
                  </a:lnTo>
                  <a:lnTo>
                    <a:pt x="0" y="2054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292818">
              <a:off x="324240" y="278877"/>
              <a:ext cx="1740607" cy="1915386"/>
            </a:xfrm>
            <a:custGeom>
              <a:avLst/>
              <a:gdLst/>
              <a:ahLst/>
              <a:cxnLst/>
              <a:rect l="l" t="t" r="r" b="b"/>
              <a:pathLst>
                <a:path w="1740607" h="1915386">
                  <a:moveTo>
                    <a:pt x="0" y="0"/>
                  </a:moveTo>
                  <a:lnTo>
                    <a:pt x="1740607" y="0"/>
                  </a:lnTo>
                  <a:lnTo>
                    <a:pt x="1740607" y="1915386"/>
                  </a:lnTo>
                  <a:lnTo>
                    <a:pt x="0" y="1915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93954" y="349705"/>
              <a:ext cx="1735220" cy="1786585"/>
            </a:xfrm>
            <a:custGeom>
              <a:avLst/>
              <a:gdLst/>
              <a:ahLst/>
              <a:cxnLst/>
              <a:rect l="l" t="t" r="r" b="b"/>
              <a:pathLst>
                <a:path w="1735220" h="1786585">
                  <a:moveTo>
                    <a:pt x="0" y="0"/>
                  </a:moveTo>
                  <a:lnTo>
                    <a:pt x="1735220" y="0"/>
                  </a:lnTo>
                  <a:lnTo>
                    <a:pt x="1735220" y="1786585"/>
                  </a:lnTo>
                  <a:lnTo>
                    <a:pt x="0" y="1786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419268" y="324445"/>
              <a:ext cx="1527821" cy="1658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28"/>
                </a:lnSpc>
                <a:spcBef>
                  <a:spcPct val="0"/>
                </a:spcBef>
              </a:pPr>
              <a:r>
                <a:rPr lang="en-US" sz="7520" b="1" spc="150">
                  <a:solidFill>
                    <a:srgbClr val="000000"/>
                  </a:solidFill>
                  <a:latin typeface="Dumondi Condensed Bold"/>
                  <a:ea typeface="Dumondi Condensed Bold"/>
                  <a:cs typeface="Dumondi Condensed Bold"/>
                  <a:sym typeface="Dumondi Condensed Bold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08982" y="6797635"/>
            <a:ext cx="1791815" cy="1854855"/>
            <a:chOff x="0" y="0"/>
            <a:chExt cx="2389087" cy="2473140"/>
          </a:xfrm>
        </p:grpSpPr>
        <p:sp>
          <p:nvSpPr>
            <p:cNvPr id="16" name="Freeform 16"/>
            <p:cNvSpPr/>
            <p:nvPr/>
          </p:nvSpPr>
          <p:spPr>
            <a:xfrm>
              <a:off x="137473" y="192587"/>
              <a:ext cx="2047029" cy="2054734"/>
            </a:xfrm>
            <a:custGeom>
              <a:avLst/>
              <a:gdLst/>
              <a:ahLst/>
              <a:cxnLst/>
              <a:rect l="l" t="t" r="r" b="b"/>
              <a:pathLst>
                <a:path w="2047029" h="2054734">
                  <a:moveTo>
                    <a:pt x="0" y="0"/>
                  </a:moveTo>
                  <a:lnTo>
                    <a:pt x="2047029" y="0"/>
                  </a:lnTo>
                  <a:lnTo>
                    <a:pt x="2047029" y="2054734"/>
                  </a:lnTo>
                  <a:lnTo>
                    <a:pt x="0" y="2054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9292818">
              <a:off x="324240" y="278877"/>
              <a:ext cx="1740607" cy="1915386"/>
            </a:xfrm>
            <a:custGeom>
              <a:avLst/>
              <a:gdLst/>
              <a:ahLst/>
              <a:cxnLst/>
              <a:rect l="l" t="t" r="r" b="b"/>
              <a:pathLst>
                <a:path w="1740607" h="1915386">
                  <a:moveTo>
                    <a:pt x="0" y="0"/>
                  </a:moveTo>
                  <a:lnTo>
                    <a:pt x="1740607" y="0"/>
                  </a:lnTo>
                  <a:lnTo>
                    <a:pt x="1740607" y="1915386"/>
                  </a:lnTo>
                  <a:lnTo>
                    <a:pt x="0" y="1915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93954" y="349705"/>
              <a:ext cx="1735220" cy="1786585"/>
            </a:xfrm>
            <a:custGeom>
              <a:avLst/>
              <a:gdLst/>
              <a:ahLst/>
              <a:cxnLst/>
              <a:rect l="l" t="t" r="r" b="b"/>
              <a:pathLst>
                <a:path w="1735220" h="1786585">
                  <a:moveTo>
                    <a:pt x="0" y="0"/>
                  </a:moveTo>
                  <a:lnTo>
                    <a:pt x="1735220" y="0"/>
                  </a:lnTo>
                  <a:lnTo>
                    <a:pt x="1735220" y="1786585"/>
                  </a:lnTo>
                  <a:lnTo>
                    <a:pt x="0" y="1786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419268" y="324445"/>
              <a:ext cx="1527821" cy="1658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28"/>
                </a:lnSpc>
                <a:spcBef>
                  <a:spcPct val="0"/>
                </a:spcBef>
              </a:pPr>
              <a:r>
                <a:rPr lang="en-US" sz="7520" b="1" spc="150">
                  <a:solidFill>
                    <a:srgbClr val="000000"/>
                  </a:solidFill>
                  <a:latin typeface="Dumondi Condensed Bold"/>
                  <a:ea typeface="Dumondi Condensed Bold"/>
                  <a:cs typeface="Dumondi Condensed Bold"/>
                  <a:sym typeface="Dumondi Condensed Bold"/>
                </a:rPr>
                <a:t>3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714307" y="3374489"/>
            <a:ext cx="1791815" cy="1854855"/>
            <a:chOff x="0" y="0"/>
            <a:chExt cx="2389087" cy="2473140"/>
          </a:xfrm>
        </p:grpSpPr>
        <p:sp>
          <p:nvSpPr>
            <p:cNvPr id="21" name="Freeform 21"/>
            <p:cNvSpPr/>
            <p:nvPr/>
          </p:nvSpPr>
          <p:spPr>
            <a:xfrm>
              <a:off x="137473" y="192587"/>
              <a:ext cx="2047029" cy="2054734"/>
            </a:xfrm>
            <a:custGeom>
              <a:avLst/>
              <a:gdLst/>
              <a:ahLst/>
              <a:cxnLst/>
              <a:rect l="l" t="t" r="r" b="b"/>
              <a:pathLst>
                <a:path w="2047029" h="2054734">
                  <a:moveTo>
                    <a:pt x="0" y="0"/>
                  </a:moveTo>
                  <a:lnTo>
                    <a:pt x="2047029" y="0"/>
                  </a:lnTo>
                  <a:lnTo>
                    <a:pt x="2047029" y="2054734"/>
                  </a:lnTo>
                  <a:lnTo>
                    <a:pt x="0" y="2054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9292818">
              <a:off x="324240" y="278877"/>
              <a:ext cx="1740607" cy="1915386"/>
            </a:xfrm>
            <a:custGeom>
              <a:avLst/>
              <a:gdLst/>
              <a:ahLst/>
              <a:cxnLst/>
              <a:rect l="l" t="t" r="r" b="b"/>
              <a:pathLst>
                <a:path w="1740607" h="1915386">
                  <a:moveTo>
                    <a:pt x="0" y="0"/>
                  </a:moveTo>
                  <a:lnTo>
                    <a:pt x="1740607" y="0"/>
                  </a:lnTo>
                  <a:lnTo>
                    <a:pt x="1740607" y="1915386"/>
                  </a:lnTo>
                  <a:lnTo>
                    <a:pt x="0" y="1915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293954" y="349705"/>
              <a:ext cx="1735220" cy="1786585"/>
            </a:xfrm>
            <a:custGeom>
              <a:avLst/>
              <a:gdLst/>
              <a:ahLst/>
              <a:cxnLst/>
              <a:rect l="l" t="t" r="r" b="b"/>
              <a:pathLst>
                <a:path w="1735220" h="1786585">
                  <a:moveTo>
                    <a:pt x="0" y="0"/>
                  </a:moveTo>
                  <a:lnTo>
                    <a:pt x="1735220" y="0"/>
                  </a:lnTo>
                  <a:lnTo>
                    <a:pt x="1735220" y="1786585"/>
                  </a:lnTo>
                  <a:lnTo>
                    <a:pt x="0" y="1786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419268" y="324445"/>
              <a:ext cx="1527821" cy="1658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28"/>
                </a:lnSpc>
                <a:spcBef>
                  <a:spcPct val="0"/>
                </a:spcBef>
              </a:pPr>
              <a:r>
                <a:rPr lang="en-US" sz="7520" b="1" spc="150">
                  <a:solidFill>
                    <a:srgbClr val="000000"/>
                  </a:solidFill>
                  <a:latin typeface="Dumondi Condensed Bold"/>
                  <a:ea typeface="Dumondi Condensed Bold"/>
                  <a:cs typeface="Dumondi Condensed Bold"/>
                  <a:sym typeface="Dumondi Condensed Bold"/>
                </a:rPr>
                <a:t>4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714307" y="5083386"/>
            <a:ext cx="1791815" cy="1854855"/>
            <a:chOff x="0" y="0"/>
            <a:chExt cx="2389087" cy="2473140"/>
          </a:xfrm>
        </p:grpSpPr>
        <p:sp>
          <p:nvSpPr>
            <p:cNvPr id="26" name="Freeform 26"/>
            <p:cNvSpPr/>
            <p:nvPr/>
          </p:nvSpPr>
          <p:spPr>
            <a:xfrm>
              <a:off x="137473" y="192587"/>
              <a:ext cx="2047029" cy="2054734"/>
            </a:xfrm>
            <a:custGeom>
              <a:avLst/>
              <a:gdLst/>
              <a:ahLst/>
              <a:cxnLst/>
              <a:rect l="l" t="t" r="r" b="b"/>
              <a:pathLst>
                <a:path w="2047029" h="2054734">
                  <a:moveTo>
                    <a:pt x="0" y="0"/>
                  </a:moveTo>
                  <a:lnTo>
                    <a:pt x="2047029" y="0"/>
                  </a:lnTo>
                  <a:lnTo>
                    <a:pt x="2047029" y="2054734"/>
                  </a:lnTo>
                  <a:lnTo>
                    <a:pt x="0" y="2054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9292818">
              <a:off x="324240" y="278877"/>
              <a:ext cx="1740607" cy="1915386"/>
            </a:xfrm>
            <a:custGeom>
              <a:avLst/>
              <a:gdLst/>
              <a:ahLst/>
              <a:cxnLst/>
              <a:rect l="l" t="t" r="r" b="b"/>
              <a:pathLst>
                <a:path w="1740607" h="1915386">
                  <a:moveTo>
                    <a:pt x="0" y="0"/>
                  </a:moveTo>
                  <a:lnTo>
                    <a:pt x="1740607" y="0"/>
                  </a:lnTo>
                  <a:lnTo>
                    <a:pt x="1740607" y="1915386"/>
                  </a:lnTo>
                  <a:lnTo>
                    <a:pt x="0" y="1915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293954" y="349705"/>
              <a:ext cx="1735220" cy="1786585"/>
            </a:xfrm>
            <a:custGeom>
              <a:avLst/>
              <a:gdLst/>
              <a:ahLst/>
              <a:cxnLst/>
              <a:rect l="l" t="t" r="r" b="b"/>
              <a:pathLst>
                <a:path w="1735220" h="1786585">
                  <a:moveTo>
                    <a:pt x="0" y="0"/>
                  </a:moveTo>
                  <a:lnTo>
                    <a:pt x="1735220" y="0"/>
                  </a:lnTo>
                  <a:lnTo>
                    <a:pt x="1735220" y="1786585"/>
                  </a:lnTo>
                  <a:lnTo>
                    <a:pt x="0" y="1786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419268" y="324445"/>
              <a:ext cx="1527821" cy="1658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28"/>
                </a:lnSpc>
                <a:spcBef>
                  <a:spcPct val="0"/>
                </a:spcBef>
              </a:pPr>
              <a:r>
                <a:rPr lang="en-US" sz="7520" b="1" spc="150">
                  <a:solidFill>
                    <a:srgbClr val="000000"/>
                  </a:solidFill>
                  <a:latin typeface="Dumondi Condensed Bold"/>
                  <a:ea typeface="Dumondi Condensed Bold"/>
                  <a:cs typeface="Dumondi Condensed Bold"/>
                  <a:sym typeface="Dumondi Condensed Bold"/>
                </a:rPr>
                <a:t>5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738215" y="6797635"/>
            <a:ext cx="1791815" cy="1854855"/>
            <a:chOff x="0" y="0"/>
            <a:chExt cx="2389087" cy="2473140"/>
          </a:xfrm>
        </p:grpSpPr>
        <p:sp>
          <p:nvSpPr>
            <p:cNvPr id="31" name="Freeform 31"/>
            <p:cNvSpPr/>
            <p:nvPr/>
          </p:nvSpPr>
          <p:spPr>
            <a:xfrm>
              <a:off x="137473" y="192587"/>
              <a:ext cx="2047029" cy="2054734"/>
            </a:xfrm>
            <a:custGeom>
              <a:avLst/>
              <a:gdLst/>
              <a:ahLst/>
              <a:cxnLst/>
              <a:rect l="l" t="t" r="r" b="b"/>
              <a:pathLst>
                <a:path w="2047029" h="2054734">
                  <a:moveTo>
                    <a:pt x="0" y="0"/>
                  </a:moveTo>
                  <a:lnTo>
                    <a:pt x="2047029" y="0"/>
                  </a:lnTo>
                  <a:lnTo>
                    <a:pt x="2047029" y="2054734"/>
                  </a:lnTo>
                  <a:lnTo>
                    <a:pt x="0" y="2054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9292818">
              <a:off x="324240" y="278877"/>
              <a:ext cx="1740607" cy="1915386"/>
            </a:xfrm>
            <a:custGeom>
              <a:avLst/>
              <a:gdLst/>
              <a:ahLst/>
              <a:cxnLst/>
              <a:rect l="l" t="t" r="r" b="b"/>
              <a:pathLst>
                <a:path w="1740607" h="1915386">
                  <a:moveTo>
                    <a:pt x="0" y="0"/>
                  </a:moveTo>
                  <a:lnTo>
                    <a:pt x="1740607" y="0"/>
                  </a:lnTo>
                  <a:lnTo>
                    <a:pt x="1740607" y="1915386"/>
                  </a:lnTo>
                  <a:lnTo>
                    <a:pt x="0" y="1915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93954" y="349705"/>
              <a:ext cx="1735220" cy="1786585"/>
            </a:xfrm>
            <a:custGeom>
              <a:avLst/>
              <a:gdLst/>
              <a:ahLst/>
              <a:cxnLst/>
              <a:rect l="l" t="t" r="r" b="b"/>
              <a:pathLst>
                <a:path w="1735220" h="1786585">
                  <a:moveTo>
                    <a:pt x="0" y="0"/>
                  </a:moveTo>
                  <a:lnTo>
                    <a:pt x="1735220" y="0"/>
                  </a:lnTo>
                  <a:lnTo>
                    <a:pt x="1735220" y="1786585"/>
                  </a:lnTo>
                  <a:lnTo>
                    <a:pt x="0" y="1786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419268" y="324445"/>
              <a:ext cx="1527821" cy="1658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28"/>
                </a:lnSpc>
                <a:spcBef>
                  <a:spcPct val="0"/>
                </a:spcBef>
              </a:pPr>
              <a:r>
                <a:rPr lang="en-US" sz="7520" b="1" spc="150">
                  <a:solidFill>
                    <a:srgbClr val="000000"/>
                  </a:solidFill>
                  <a:latin typeface="Dumondi Condensed Bold"/>
                  <a:ea typeface="Dumondi Condensed Bold"/>
                  <a:cs typeface="Dumondi Condensed Bold"/>
                  <a:sym typeface="Dumondi Condensed Bold"/>
                </a:rPr>
                <a:t>6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546450" y="5115044"/>
            <a:ext cx="6067549" cy="184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0"/>
              </a:lnSpc>
              <a:spcBef>
                <a:spcPct val="0"/>
              </a:spcBef>
            </a:pPr>
            <a:r>
              <a:rPr lang="en-US" sz="5236" spc="10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Orden y puntualidad en el desarrollo.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22850" y="7206120"/>
            <a:ext cx="6091457" cy="184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0"/>
              </a:lnSpc>
              <a:spcBef>
                <a:spcPct val="0"/>
              </a:spcBef>
            </a:pPr>
            <a:r>
              <a:rPr lang="en-US" sz="5236" spc="10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Simbología clara y significativa.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872930" y="5296795"/>
            <a:ext cx="6669365" cy="184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0"/>
              </a:lnSpc>
              <a:spcBef>
                <a:spcPct val="0"/>
              </a:spcBef>
            </a:pPr>
            <a:r>
              <a:rPr lang="en-US" sz="5236" spc="10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Respeto y solemnidad en todo momento.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901239" y="3387469"/>
            <a:ext cx="5674895" cy="184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0"/>
              </a:lnSpc>
              <a:spcBef>
                <a:spcPct val="0"/>
              </a:spcBef>
            </a:pPr>
            <a:r>
              <a:rPr lang="en-US" sz="5236" spc="10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Participación activa de los miembros.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947098" y="7206120"/>
            <a:ext cx="6855829" cy="277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0"/>
              </a:lnSpc>
              <a:spcBef>
                <a:spcPct val="0"/>
              </a:spcBef>
            </a:pPr>
            <a:r>
              <a:rPr lang="en-US" sz="5236" spc="10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Propósito espiritual definido (no es solo formalidad).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80225" y="144307"/>
            <a:ext cx="7073353" cy="110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62"/>
              </a:lnSpc>
            </a:pPr>
            <a:r>
              <a:rPr lang="en-US" sz="7511" spc="465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CEREMONIAS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7</a:t>
            </a:r>
          </a:p>
        </p:txBody>
      </p:sp>
      <p:sp>
        <p:nvSpPr>
          <p:cNvPr id="42" name="Freeform 42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21102" y="1619564"/>
            <a:ext cx="13845797" cy="8130161"/>
          </a:xfrm>
          <a:custGeom>
            <a:avLst/>
            <a:gdLst/>
            <a:ahLst/>
            <a:cxnLst/>
            <a:rect l="l" t="t" r="r" b="b"/>
            <a:pathLst>
              <a:path w="13845797" h="8130161">
                <a:moveTo>
                  <a:pt x="0" y="0"/>
                </a:moveTo>
                <a:lnTo>
                  <a:pt x="13845796" y="0"/>
                </a:lnTo>
                <a:lnTo>
                  <a:pt x="13845796" y="8130161"/>
                </a:lnTo>
                <a:lnTo>
                  <a:pt x="0" y="8130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02996" y="328348"/>
            <a:ext cx="16674078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el santuario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8</a:t>
            </a:r>
          </a:p>
        </p:txBody>
      </p:sp>
      <p:sp>
        <p:nvSpPr>
          <p:cNvPr id="6" name="Freeform 6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5222" y="541489"/>
            <a:ext cx="16674078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Organización de ceremonia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5222" y="2157551"/>
            <a:ext cx="16009483" cy="768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11"/>
              </a:lnSpc>
            </a:pP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a. Tema: "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Llamados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a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Brillar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para Cristo".</a:t>
            </a:r>
          </a:p>
          <a:p>
            <a:pPr algn="l">
              <a:lnSpc>
                <a:spcPts val="7611"/>
              </a:lnSpc>
            </a:pP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b. Local: Iglesia o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auditorio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amplio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.</a:t>
            </a:r>
          </a:p>
          <a:p>
            <a:pPr algn="l">
              <a:lnSpc>
                <a:spcPts val="7611"/>
              </a:lnSpc>
            </a:pP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c.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Ornamentación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: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banderas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, insignias,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antorchas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, flores.</a:t>
            </a:r>
          </a:p>
          <a:p>
            <a:pPr algn="l">
              <a:lnSpc>
                <a:spcPts val="7611"/>
              </a:lnSpc>
            </a:pP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d.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Revelación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: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Ensayo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general para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evitar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improvisaciones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.</a:t>
            </a:r>
          </a:p>
          <a:p>
            <a:pPr algn="l">
              <a:lnSpc>
                <a:spcPts val="7611"/>
              </a:lnSpc>
            </a:pP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e. Material: Diplomas, insignias, </a:t>
            </a:r>
            <a:r>
              <a:rPr lang="en-US" sz="5436" spc="195" dirty="0" err="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Biblias</a:t>
            </a:r>
            <a:r>
              <a:rPr lang="en-US" sz="5436" spc="195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.</a:t>
            </a:r>
          </a:p>
          <a:p>
            <a:pPr algn="l">
              <a:lnSpc>
                <a:spcPts val="7611"/>
              </a:lnSpc>
            </a:pPr>
            <a:endParaRPr lang="en-US" sz="5436" spc="195" dirty="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9</a:t>
            </a:r>
          </a:p>
        </p:txBody>
      </p:sp>
      <p:sp>
        <p:nvSpPr>
          <p:cNvPr id="6" name="Freeform 6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5222" y="327392"/>
            <a:ext cx="16674078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Organización de ceremonias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5222" y="2005445"/>
            <a:ext cx="17259300" cy="725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05"/>
              </a:lnSpc>
            </a:pPr>
            <a:r>
              <a:rPr lang="en-US" sz="5861" spc="21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f. Audio: Pista de entrada solemne y música inspiradora.</a:t>
            </a:r>
          </a:p>
          <a:p>
            <a:pPr algn="l">
              <a:lnSpc>
                <a:spcPts val="8205"/>
              </a:lnSpc>
            </a:pPr>
            <a:r>
              <a:rPr lang="en-US" sz="5861" spc="21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g. Música especial: himnos o canto juvenil.</a:t>
            </a:r>
          </a:p>
          <a:p>
            <a:pPr algn="l">
              <a:lnSpc>
                <a:spcPts val="8205"/>
              </a:lnSpc>
            </a:pPr>
            <a:r>
              <a:rPr lang="en-US" sz="5861" spc="21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h. Premios: Reconocimientos a logros especiales.</a:t>
            </a:r>
          </a:p>
          <a:p>
            <a:pPr algn="l">
              <a:lnSpc>
                <a:spcPts val="8205"/>
              </a:lnSpc>
            </a:pPr>
            <a:r>
              <a:rPr lang="en-US" sz="5861" spc="21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i. Himnos e ideales: proyectados o impresos.</a:t>
            </a:r>
          </a:p>
          <a:p>
            <a:pPr algn="l">
              <a:lnSpc>
                <a:spcPts val="8205"/>
              </a:lnSpc>
            </a:pPr>
            <a:r>
              <a:rPr lang="en-US" sz="5861" spc="21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j. Inspección de uniformes: previo al evento.</a:t>
            </a:r>
          </a:p>
          <a:p>
            <a:pPr algn="l">
              <a:lnSpc>
                <a:spcPts val="8205"/>
              </a:lnSpc>
            </a:pPr>
            <a:endParaRPr lang="en-US" sz="5861" spc="211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9</a:t>
            </a:r>
          </a:p>
        </p:txBody>
      </p:sp>
      <p:sp>
        <p:nvSpPr>
          <p:cNvPr id="6" name="Freeform 6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5222" y="327392"/>
            <a:ext cx="16674078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 dirty="0" err="1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dirigiendo</a:t>
            </a:r>
            <a:r>
              <a:rPr lang="en-US" sz="9888" spc="613" dirty="0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</a:t>
            </a:r>
            <a:r>
              <a:rPr lang="en-US" sz="9888" spc="613" dirty="0" err="1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una</a:t>
            </a:r>
            <a:r>
              <a:rPr lang="en-US" sz="9888" spc="613" dirty="0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</a:t>
            </a:r>
            <a:r>
              <a:rPr lang="en-US" sz="9888" spc="613" dirty="0" err="1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ceremonia</a:t>
            </a:r>
            <a:endParaRPr lang="en-US" sz="9888" spc="613" dirty="0">
              <a:solidFill>
                <a:srgbClr val="FFFFFF"/>
              </a:solidFill>
              <a:latin typeface="New Sun Playful"/>
              <a:ea typeface="New Sun Playful"/>
              <a:cs typeface="New Sun Playful"/>
              <a:sym typeface="New Sun Playfu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475526"/>
            <a:ext cx="18031743" cy="8052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12956" lvl="1" indent="-706478" algn="l">
              <a:lnSpc>
                <a:spcPts val="9162"/>
              </a:lnSpc>
              <a:buAutoNum type="arabicPeriod"/>
            </a:pPr>
            <a:r>
              <a:rPr lang="en-US" sz="6544" spc="23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Selección de lugar seguro.</a:t>
            </a:r>
          </a:p>
          <a:p>
            <a:pPr marL="1412956" lvl="1" indent="-706478" algn="l">
              <a:lnSpc>
                <a:spcPts val="9162"/>
              </a:lnSpc>
              <a:buAutoNum type="arabicPeriod"/>
            </a:pPr>
            <a:r>
              <a:rPr lang="en-US" sz="6544" spc="23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Construcción de fogata con materiales secos.</a:t>
            </a:r>
          </a:p>
          <a:p>
            <a:pPr marL="1412956" lvl="1" indent="-706478" algn="l">
              <a:lnSpc>
                <a:spcPts val="9162"/>
              </a:lnSpc>
              <a:buAutoNum type="arabicPeriod"/>
            </a:pPr>
            <a:r>
              <a:rPr lang="en-US" sz="6544" spc="23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Orden de programa: cantos, dinámicas, historias, meditación, oración.</a:t>
            </a:r>
          </a:p>
          <a:p>
            <a:pPr marL="1412956" lvl="1" indent="-706478" algn="l">
              <a:lnSpc>
                <a:spcPts val="9162"/>
              </a:lnSpc>
              <a:buAutoNum type="arabicPeriod"/>
            </a:pPr>
            <a:r>
              <a:rPr lang="en-US" sz="6544" spc="23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Ambiente espiritual y de compañerismo.</a:t>
            </a:r>
          </a:p>
          <a:p>
            <a:pPr marL="1412956" lvl="1" indent="-706478" algn="l">
              <a:lnSpc>
                <a:spcPts val="9162"/>
              </a:lnSpc>
              <a:buAutoNum type="arabicPeriod"/>
            </a:pPr>
            <a:r>
              <a:rPr lang="en-US" sz="6544" spc="23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Supervisión adulta en todo momento.</a:t>
            </a:r>
          </a:p>
          <a:p>
            <a:pPr algn="l">
              <a:lnSpc>
                <a:spcPts val="9162"/>
              </a:lnSpc>
            </a:pPr>
            <a:endParaRPr lang="en-US" sz="6544" spc="235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065774" y="8556992"/>
            <a:ext cx="965969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10</a:t>
            </a:r>
          </a:p>
        </p:txBody>
      </p:sp>
      <p:sp>
        <p:nvSpPr>
          <p:cNvPr id="6" name="Freeform 6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20354" y="3504176"/>
            <a:ext cx="11774323" cy="658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3783" lvl="1" indent="-506892" algn="l">
              <a:lnSpc>
                <a:spcPts val="6573"/>
              </a:lnSpc>
              <a:buFont typeface="Arial"/>
              <a:buChar char="•"/>
            </a:pPr>
            <a:r>
              <a:rPr lang="en-US" sz="4695" spc="16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Dirigir el programa con fluidez.</a:t>
            </a:r>
          </a:p>
          <a:p>
            <a:pPr marL="1013783" lvl="1" indent="-506892" algn="l">
              <a:lnSpc>
                <a:spcPts val="6573"/>
              </a:lnSpc>
              <a:buFont typeface="Arial"/>
              <a:buChar char="•"/>
            </a:pPr>
            <a:r>
              <a:rPr lang="en-US" sz="4695" spc="16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Presentar cada parte con orden y respeto.</a:t>
            </a:r>
          </a:p>
          <a:p>
            <a:pPr marL="1013783" lvl="1" indent="-506892" algn="l">
              <a:lnSpc>
                <a:spcPts val="6573"/>
              </a:lnSpc>
              <a:buFont typeface="Arial"/>
              <a:buChar char="•"/>
            </a:pPr>
            <a:r>
              <a:rPr lang="en-US" sz="4695" spc="16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Mantener la solemnidad sin perder dinamismo.</a:t>
            </a:r>
          </a:p>
          <a:p>
            <a:pPr marL="1013783" lvl="1" indent="-506892" algn="l">
              <a:lnSpc>
                <a:spcPts val="6573"/>
              </a:lnSpc>
              <a:buFont typeface="Arial"/>
              <a:buChar char="•"/>
            </a:pPr>
            <a:r>
              <a:rPr lang="en-US" sz="4695" spc="16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Ser portavoz de la directiva y guiar al público en todo momento.</a:t>
            </a:r>
          </a:p>
          <a:p>
            <a:pPr algn="l">
              <a:lnSpc>
                <a:spcPts val="6573"/>
              </a:lnSpc>
            </a:pPr>
            <a:endParaRPr lang="en-US" sz="4695" spc="169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9908" y="3337654"/>
            <a:ext cx="6563164" cy="4372708"/>
          </a:xfrm>
          <a:custGeom>
            <a:avLst/>
            <a:gdLst/>
            <a:ahLst/>
            <a:cxnLst/>
            <a:rect l="l" t="t" r="r" b="b"/>
            <a:pathLst>
              <a:path w="6563164" h="4372708">
                <a:moveTo>
                  <a:pt x="0" y="0"/>
                </a:moveTo>
                <a:lnTo>
                  <a:pt x="6563164" y="0"/>
                </a:lnTo>
                <a:lnTo>
                  <a:pt x="6563164" y="4372708"/>
                </a:lnTo>
                <a:lnTo>
                  <a:pt x="0" y="4372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16876" y="452341"/>
            <a:ext cx="7984229" cy="288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1285"/>
              </a:lnSpc>
            </a:pPr>
            <a:r>
              <a:rPr lang="en-US" sz="9900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El maestro de ceremonias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65774" y="8556992"/>
            <a:ext cx="965969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 rot="426919">
            <a:off x="11880576" y="391154"/>
            <a:ext cx="6719373" cy="6492594"/>
          </a:xfrm>
          <a:custGeom>
            <a:avLst/>
            <a:gdLst/>
            <a:ahLst/>
            <a:cxnLst/>
            <a:rect l="l" t="t" r="r" b="b"/>
            <a:pathLst>
              <a:path w="6719373" h="6492594">
                <a:moveTo>
                  <a:pt x="0" y="0"/>
                </a:moveTo>
                <a:lnTo>
                  <a:pt x="6719373" y="0"/>
                </a:lnTo>
                <a:lnTo>
                  <a:pt x="6719373" y="6492594"/>
                </a:lnTo>
                <a:lnTo>
                  <a:pt x="0" y="6492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58494" y="1308199"/>
            <a:ext cx="4163537" cy="4658503"/>
          </a:xfrm>
          <a:custGeom>
            <a:avLst/>
            <a:gdLst/>
            <a:ahLst/>
            <a:cxnLst/>
            <a:rect l="l" t="t" r="r" b="b"/>
            <a:pathLst>
              <a:path w="4163537" h="4658503">
                <a:moveTo>
                  <a:pt x="0" y="0"/>
                </a:moveTo>
                <a:lnTo>
                  <a:pt x="4163537" y="0"/>
                </a:lnTo>
                <a:lnTo>
                  <a:pt x="4163537" y="4658503"/>
                </a:lnTo>
                <a:lnTo>
                  <a:pt x="0" y="4658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02106" y="238147"/>
            <a:ext cx="7950700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Importancia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583614"/>
            <a:ext cx="11107920" cy="828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98"/>
              </a:lnSpc>
            </a:pPr>
            <a:r>
              <a:rPr lang="en-US" sz="5212" spc="187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Definición:</a:t>
            </a:r>
          </a:p>
          <a:p>
            <a:pPr algn="l">
              <a:lnSpc>
                <a:spcPts val="7298"/>
              </a:lnSpc>
            </a:pPr>
            <a:r>
              <a:rPr lang="en-US" sz="5212" spc="187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Las ceremonias son actos formales y solemnes que marcan un momento especial dentro de la vida del Club. </a:t>
            </a:r>
          </a:p>
          <a:p>
            <a:pPr algn="l">
              <a:lnSpc>
                <a:spcPts val="7298"/>
              </a:lnSpc>
            </a:pPr>
            <a:r>
              <a:rPr lang="en-US" sz="5212" spc="187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Son expresiones simbólicas que refuerzan los valores, el compañerismo, la disciplina, la espiritualidad y la identidad.</a:t>
            </a:r>
          </a:p>
          <a:p>
            <a:pPr algn="l">
              <a:lnSpc>
                <a:spcPts val="7298"/>
              </a:lnSpc>
            </a:pPr>
            <a:endParaRPr lang="en-US" sz="5212" spc="187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</a:t>
            </a:r>
          </a:p>
        </p:txBody>
      </p:sp>
      <p:sp>
        <p:nvSpPr>
          <p:cNvPr id="8" name="Freeform 8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56378" y="1926220"/>
            <a:ext cx="9107694" cy="304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37"/>
              </a:lnSpc>
            </a:pPr>
            <a:r>
              <a:rPr lang="en-US" sz="10115" spc="778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simple,breve y digna...</a:t>
            </a:r>
          </a:p>
        </p:txBody>
      </p:sp>
      <p:sp>
        <p:nvSpPr>
          <p:cNvPr id="4" name="Freeform 4"/>
          <p:cNvSpPr/>
          <p:nvPr/>
        </p:nvSpPr>
        <p:spPr>
          <a:xfrm rot="701077">
            <a:off x="1705388" y="299117"/>
            <a:ext cx="3277512" cy="3162799"/>
          </a:xfrm>
          <a:custGeom>
            <a:avLst/>
            <a:gdLst/>
            <a:ahLst/>
            <a:cxnLst/>
            <a:rect l="l" t="t" r="r" b="b"/>
            <a:pathLst>
              <a:path w="3277512" h="3162799">
                <a:moveTo>
                  <a:pt x="0" y="0"/>
                </a:moveTo>
                <a:lnTo>
                  <a:pt x="3277512" y="0"/>
                </a:lnTo>
                <a:lnTo>
                  <a:pt x="3277512" y="3162799"/>
                </a:lnTo>
                <a:lnTo>
                  <a:pt x="0" y="3162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73549" y="633680"/>
            <a:ext cx="7073353" cy="110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62"/>
              </a:lnSpc>
            </a:pPr>
            <a:r>
              <a:rPr lang="en-US" sz="7511" spc="465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CEREMONIA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9076" y="5149847"/>
            <a:ext cx="17146015" cy="410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3783" lvl="1" indent="-506892" algn="l">
              <a:lnSpc>
                <a:spcPts val="6573"/>
              </a:lnSpc>
              <a:buFont typeface="Arial"/>
              <a:buChar char="•"/>
            </a:pPr>
            <a:r>
              <a:rPr lang="en-US" sz="4695" spc="16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Simple: sin complicaciones innecesarias.</a:t>
            </a:r>
          </a:p>
          <a:p>
            <a:pPr marL="1013783" lvl="1" indent="-506892" algn="l">
              <a:lnSpc>
                <a:spcPts val="6573"/>
              </a:lnSpc>
              <a:buFont typeface="Arial"/>
              <a:buChar char="•"/>
            </a:pPr>
            <a:r>
              <a:rPr lang="en-US" sz="4695" spc="16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Breve: concreta y clara, evitando alargarla demasiado.</a:t>
            </a:r>
          </a:p>
          <a:p>
            <a:pPr marL="1013783" lvl="1" indent="-506892" algn="l">
              <a:lnSpc>
                <a:spcPts val="6573"/>
              </a:lnSpc>
              <a:buFont typeface="Arial"/>
              <a:buChar char="•"/>
            </a:pPr>
            <a:r>
              <a:rPr lang="en-US" sz="4695" spc="16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Digna: realizada con respeto, solemnidad y reverencia, recordando que representa a Dios.</a:t>
            </a:r>
          </a:p>
          <a:p>
            <a:pPr algn="l">
              <a:lnSpc>
                <a:spcPts val="6573"/>
              </a:lnSpc>
            </a:pPr>
            <a:endParaRPr lang="en-US" sz="4695" spc="169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065774" y="8556992"/>
            <a:ext cx="965969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12</a:t>
            </a:r>
          </a:p>
        </p:txBody>
      </p:sp>
      <p:sp>
        <p:nvSpPr>
          <p:cNvPr id="8" name="Freeform 8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 rot="426919">
            <a:off x="11880576" y="391154"/>
            <a:ext cx="6719373" cy="6492594"/>
          </a:xfrm>
          <a:custGeom>
            <a:avLst/>
            <a:gdLst/>
            <a:ahLst/>
            <a:cxnLst/>
            <a:rect l="l" t="t" r="r" b="b"/>
            <a:pathLst>
              <a:path w="6719373" h="6492594">
                <a:moveTo>
                  <a:pt x="0" y="0"/>
                </a:moveTo>
                <a:lnTo>
                  <a:pt x="6719373" y="0"/>
                </a:lnTo>
                <a:lnTo>
                  <a:pt x="6719373" y="6492594"/>
                </a:lnTo>
                <a:lnTo>
                  <a:pt x="0" y="6492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58494" y="1308199"/>
            <a:ext cx="4163537" cy="4658503"/>
          </a:xfrm>
          <a:custGeom>
            <a:avLst/>
            <a:gdLst/>
            <a:ahLst/>
            <a:cxnLst/>
            <a:rect l="l" t="t" r="r" b="b"/>
            <a:pathLst>
              <a:path w="4163537" h="4658503">
                <a:moveTo>
                  <a:pt x="0" y="0"/>
                </a:moveTo>
                <a:lnTo>
                  <a:pt x="4163537" y="0"/>
                </a:lnTo>
                <a:lnTo>
                  <a:pt x="4163537" y="4658503"/>
                </a:lnTo>
                <a:lnTo>
                  <a:pt x="0" y="4658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4168" y="-3865"/>
            <a:ext cx="12136620" cy="981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0"/>
              </a:lnSpc>
            </a:pPr>
            <a:endParaRPr/>
          </a:p>
          <a:p>
            <a:pPr algn="l">
              <a:lnSpc>
                <a:spcPts val="5220"/>
              </a:lnSpc>
            </a:pPr>
            <a:r>
              <a:rPr lang="en-US" sz="3729" spc="13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Objetivos principales:</a:t>
            </a:r>
          </a:p>
          <a:p>
            <a:pPr marL="805115" lvl="1" indent="-402558" algn="l">
              <a:lnSpc>
                <a:spcPts val="5220"/>
              </a:lnSpc>
              <a:buAutoNum type="arabicPeriod"/>
            </a:pPr>
            <a:r>
              <a:rPr lang="en-US" sz="3729" spc="13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Enfatizar la solemnidad y el respeto: ayudan a enseñar orden, disciplina y reverencia.</a:t>
            </a:r>
          </a:p>
          <a:p>
            <a:pPr marL="805115" lvl="1" indent="-402558" algn="l">
              <a:lnSpc>
                <a:spcPts val="5220"/>
              </a:lnSpc>
              <a:buAutoNum type="arabicPeriod"/>
            </a:pPr>
            <a:r>
              <a:rPr lang="en-US" sz="3729" spc="13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Reafirmar identidad: hacen recordar que el Conquistador es parte de un ministerio mundial.</a:t>
            </a:r>
          </a:p>
          <a:p>
            <a:pPr marL="805115" lvl="1" indent="-402558" algn="l">
              <a:lnSpc>
                <a:spcPts val="5220"/>
              </a:lnSpc>
              <a:buAutoNum type="arabicPeriod"/>
            </a:pPr>
            <a:r>
              <a:rPr lang="en-US" sz="3729" spc="13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Motivar: inspiran a los niños y jóvenes a seguir creciendo espiritualmente y en servicio.</a:t>
            </a:r>
          </a:p>
          <a:p>
            <a:pPr marL="805115" lvl="1" indent="-402558" algn="l">
              <a:lnSpc>
                <a:spcPts val="5220"/>
              </a:lnSpc>
              <a:buAutoNum type="arabicPeriod"/>
            </a:pPr>
            <a:r>
              <a:rPr lang="en-US" sz="3729" spc="13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Transmitir valores cristianos: cada ceremonia tiene un fuerte componente espiritual.</a:t>
            </a:r>
          </a:p>
          <a:p>
            <a:pPr marL="805115" lvl="1" indent="-402558" algn="l">
              <a:lnSpc>
                <a:spcPts val="5220"/>
              </a:lnSpc>
              <a:buAutoNum type="arabicPeriod"/>
            </a:pPr>
            <a:r>
              <a:rPr lang="en-US" sz="3729" spc="13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Reconocer logros y compromisos: marcan etapas alcanzadas en el desarrollo personal y grupal.</a:t>
            </a:r>
          </a:p>
          <a:p>
            <a:pPr marL="805115" lvl="1" indent="-402558" algn="l">
              <a:lnSpc>
                <a:spcPts val="5220"/>
              </a:lnSpc>
              <a:buAutoNum type="arabicPeriod"/>
            </a:pPr>
            <a:r>
              <a:rPr lang="en-US" sz="3729" spc="13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Crear unidad y sentido de pertenencia: fortalecen la hermandad entre miembros, líderes y familias.</a:t>
            </a:r>
          </a:p>
          <a:p>
            <a:pPr algn="l">
              <a:lnSpc>
                <a:spcPts val="5220"/>
              </a:lnSpc>
            </a:pPr>
            <a:endParaRPr lang="en-US" sz="3729" spc="134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</a:t>
            </a:r>
          </a:p>
        </p:txBody>
      </p:sp>
      <p:sp>
        <p:nvSpPr>
          <p:cNvPr id="7" name="Freeform 7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44430" y="694880"/>
            <a:ext cx="8511873" cy="5671035"/>
          </a:xfrm>
          <a:custGeom>
            <a:avLst/>
            <a:gdLst/>
            <a:ahLst/>
            <a:cxnLst/>
            <a:rect l="l" t="t" r="r" b="b"/>
            <a:pathLst>
              <a:path w="8511873" h="5671035">
                <a:moveTo>
                  <a:pt x="0" y="0"/>
                </a:moveTo>
                <a:lnTo>
                  <a:pt x="8511874" y="0"/>
                </a:lnTo>
                <a:lnTo>
                  <a:pt x="8511874" y="5671036"/>
                </a:lnTo>
                <a:lnTo>
                  <a:pt x="0" y="56710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7824" y="694880"/>
            <a:ext cx="5107851" cy="10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34"/>
              </a:lnSpc>
            </a:pPr>
            <a:r>
              <a:rPr lang="en-US" sz="6751" spc="519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apertura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216" y="2115199"/>
            <a:ext cx="9743472" cy="7737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Objetivo: Marcar el inicio de las actividades del club, establecer un ambiente de orden, disciplina y espiritualidad.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Responsable: El Director del Club, o un consejero delegado.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Ocasión: Al inicio de cada reunión oficial del club.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Elementos básicos: Formación, himno, oración, lema, voto y lectura bíblica.</a:t>
            </a:r>
          </a:p>
          <a:p>
            <a:pPr algn="l">
              <a:lnSpc>
                <a:spcPts val="5623"/>
              </a:lnSpc>
            </a:pPr>
            <a:endParaRPr lang="en-US" sz="4016" spc="144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52688" y="1913997"/>
            <a:ext cx="7960894" cy="5970671"/>
          </a:xfrm>
          <a:custGeom>
            <a:avLst/>
            <a:gdLst/>
            <a:ahLst/>
            <a:cxnLst/>
            <a:rect l="l" t="t" r="r" b="b"/>
            <a:pathLst>
              <a:path w="7960894" h="5970671">
                <a:moveTo>
                  <a:pt x="0" y="0"/>
                </a:moveTo>
                <a:lnTo>
                  <a:pt x="7960894" y="0"/>
                </a:lnTo>
                <a:lnTo>
                  <a:pt x="7960894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7824" y="694880"/>
            <a:ext cx="5107851" cy="10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34"/>
              </a:lnSpc>
            </a:pPr>
            <a:r>
              <a:rPr lang="en-US" sz="6751" spc="519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iniciación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216" y="2115199"/>
            <a:ext cx="9743472" cy="7737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Objetivo: Dar la bienvenida formal a nuevos integrantes, comprometiéndolos con los ideales del Club.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Responsable: El Director, apoyado por consejeros y capellán.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Ocasión: Cuando un niño o joven se une por primera vez al club.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Notas: Suele incluir simbología (antorchas, pañuelo provisional, cita bíblica).</a:t>
            </a:r>
          </a:p>
          <a:p>
            <a:pPr algn="l">
              <a:lnSpc>
                <a:spcPts val="5623"/>
              </a:lnSpc>
            </a:pPr>
            <a:endParaRPr lang="en-US" sz="4016" spc="144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52688" y="2538696"/>
            <a:ext cx="7960894" cy="5970671"/>
          </a:xfrm>
          <a:custGeom>
            <a:avLst/>
            <a:gdLst/>
            <a:ahLst/>
            <a:cxnLst/>
            <a:rect l="l" t="t" r="r" b="b"/>
            <a:pathLst>
              <a:path w="7960894" h="5970671">
                <a:moveTo>
                  <a:pt x="0" y="0"/>
                </a:moveTo>
                <a:lnTo>
                  <a:pt x="7960894" y="0"/>
                </a:lnTo>
                <a:lnTo>
                  <a:pt x="7960894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7824" y="694880"/>
            <a:ext cx="5107851" cy="10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34"/>
              </a:lnSpc>
            </a:pPr>
            <a:r>
              <a:rPr lang="en-US" sz="6751" spc="519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investidura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216" y="2115199"/>
            <a:ext cx="9743472" cy="844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Objetivo: Reconocer oficialmente logros alcanzados (clases, especialidades, insignias, liderazgo).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Responsable: El Director y Capellán, con apoyo de la directiva.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Ocasión: Una o dos veces al año, generalmente en una iglesia o evento solemne.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Notas: Es una de las ceremonias más importantes del club.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endParaRPr lang="en-US" sz="4016" spc="144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 algn="l">
              <a:lnSpc>
                <a:spcPts val="5623"/>
              </a:lnSpc>
            </a:pPr>
            <a:endParaRPr lang="en-US" sz="4016" spc="144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890827" y="519801"/>
            <a:ext cx="9397173" cy="5720529"/>
          </a:xfrm>
          <a:custGeom>
            <a:avLst/>
            <a:gdLst/>
            <a:ahLst/>
            <a:cxnLst/>
            <a:rect l="l" t="t" r="r" b="b"/>
            <a:pathLst>
              <a:path w="9397173" h="5720529">
                <a:moveTo>
                  <a:pt x="0" y="0"/>
                </a:moveTo>
                <a:lnTo>
                  <a:pt x="9397173" y="0"/>
                </a:lnTo>
                <a:lnTo>
                  <a:pt x="9397173" y="5720529"/>
                </a:lnTo>
                <a:lnTo>
                  <a:pt x="0" y="5720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7824" y="694880"/>
            <a:ext cx="5107851" cy="10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34"/>
              </a:lnSpc>
            </a:pPr>
            <a:r>
              <a:rPr lang="en-US" sz="6751" spc="519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cierre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182010"/>
            <a:ext cx="9743472" cy="6327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Objetivo: Concluir las actividades semanales con gratitud y orden.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Responsable: El Director o consejero encargado.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Ocasión: Al terminar cada reunión oficial.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Notas: Incluye oración final y despedida formal.</a:t>
            </a:r>
          </a:p>
          <a:p>
            <a:pPr algn="l">
              <a:lnSpc>
                <a:spcPts val="5623"/>
              </a:lnSpc>
            </a:pPr>
            <a:endParaRPr lang="en-US" sz="4016" spc="144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644336" y="1836103"/>
            <a:ext cx="6923012" cy="6204749"/>
          </a:xfrm>
          <a:custGeom>
            <a:avLst/>
            <a:gdLst/>
            <a:ahLst/>
            <a:cxnLst/>
            <a:rect l="l" t="t" r="r" b="b"/>
            <a:pathLst>
              <a:path w="6923012" h="6204749">
                <a:moveTo>
                  <a:pt x="0" y="0"/>
                </a:moveTo>
                <a:lnTo>
                  <a:pt x="6923011" y="0"/>
                </a:lnTo>
                <a:lnTo>
                  <a:pt x="6923011" y="6204749"/>
                </a:lnTo>
                <a:lnTo>
                  <a:pt x="0" y="6204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7696" y="814907"/>
            <a:ext cx="8686512" cy="10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34"/>
              </a:lnSpc>
            </a:pPr>
            <a:r>
              <a:rPr lang="en-US" sz="6751" spc="519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Día del conquistador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216" y="2115199"/>
            <a:ext cx="9743472" cy="7737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Objetivo: Presentar al club ante la iglesia y comunidad, reafirmando su misión evangelizadora.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Responsable: Directiva del club junto al pastor de iglesia.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Ocasión: Segundo sábado de septiembre (fecha oficial mundial).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Notas: Incluye desfile, programa de iglesia, testimonios y actividades comunitarias.</a:t>
            </a:r>
          </a:p>
          <a:p>
            <a:pPr algn="l">
              <a:lnSpc>
                <a:spcPts val="5623"/>
              </a:lnSpc>
            </a:pPr>
            <a:endParaRPr lang="en-US" sz="4016" spc="144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22031" y="8556992"/>
            <a:ext cx="469025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55677" y="8509367"/>
            <a:ext cx="1302965" cy="1302965"/>
          </a:xfrm>
          <a:custGeom>
            <a:avLst/>
            <a:gdLst/>
            <a:ahLst/>
            <a:cxnLst/>
            <a:rect l="l" t="t" r="r" b="b"/>
            <a:pathLst>
              <a:path w="1302965" h="1302965">
                <a:moveTo>
                  <a:pt x="0" y="0"/>
                </a:moveTo>
                <a:lnTo>
                  <a:pt x="1302965" y="0"/>
                </a:lnTo>
                <a:lnTo>
                  <a:pt x="1302965" y="1302964"/>
                </a:lnTo>
                <a:lnTo>
                  <a:pt x="0" y="13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52688" y="1615569"/>
            <a:ext cx="7960894" cy="5970671"/>
          </a:xfrm>
          <a:custGeom>
            <a:avLst/>
            <a:gdLst/>
            <a:ahLst/>
            <a:cxnLst/>
            <a:rect l="l" t="t" r="r" b="b"/>
            <a:pathLst>
              <a:path w="7960894" h="5970671">
                <a:moveTo>
                  <a:pt x="0" y="0"/>
                </a:moveTo>
                <a:lnTo>
                  <a:pt x="7960894" y="0"/>
                </a:lnTo>
                <a:lnTo>
                  <a:pt x="7960894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7696" y="814907"/>
            <a:ext cx="8686512" cy="10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34"/>
              </a:lnSpc>
            </a:pPr>
            <a:r>
              <a:rPr lang="en-US" sz="6751" spc="519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Fogata de consejo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216" y="2115199"/>
            <a:ext cx="9743472" cy="7032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Objetivo: Crear un espacio de compañerismo, recreación y reflexión espiritual en la naturaleza.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Responsable: El Director y Capellán, apoyados por el equipo de campamento.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Ocasión: Durante campamentos, caminatas o convivencias.</a:t>
            </a:r>
          </a:p>
          <a:p>
            <a:pPr marL="867154" lvl="1" indent="-433577" algn="l">
              <a:lnSpc>
                <a:spcPts val="5623"/>
              </a:lnSpc>
              <a:buFont typeface="Arial"/>
              <a:buChar char="•"/>
            </a:pPr>
            <a:r>
              <a:rPr lang="en-US" sz="4016" spc="14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Notas: Incluye cantos, dinámicas, dramatizaciones, meditaciones y oración.</a:t>
            </a:r>
          </a:p>
          <a:p>
            <a:pPr algn="l">
              <a:lnSpc>
                <a:spcPts val="5623"/>
              </a:lnSpc>
            </a:pPr>
            <a:endParaRPr lang="en-US" sz="4016" spc="144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22031" y="8556992"/>
            <a:ext cx="480278" cy="145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3"/>
              </a:lnSpc>
            </a:pPr>
            <a:r>
              <a:rPr lang="en-US" sz="9888" spc="613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1053</Words>
  <Application>Microsoft Macintosh PowerPoint</Application>
  <PresentationFormat>Personalizado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New Sun Playful</vt:lpstr>
      <vt:lpstr>Chewy</vt:lpstr>
      <vt:lpstr>Calibri</vt:lpstr>
      <vt:lpstr>Dumondi Condensed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Lluvia de Ideas Doodle Marrón y Blanco</dc:title>
  <cp:lastModifiedBy>José Ó. Almazán Bahena</cp:lastModifiedBy>
  <cp:revision>1</cp:revision>
  <dcterms:created xsi:type="dcterms:W3CDTF">2006-08-16T00:00:00Z</dcterms:created>
  <dcterms:modified xsi:type="dcterms:W3CDTF">2025-09-02T22:54:59Z</dcterms:modified>
  <dc:identifier>DAGx3QRUaCM</dc:identifier>
</cp:coreProperties>
</file>