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91BAD-6BE3-43AE-9454-66C181751828}" type="datetimeFigureOut">
              <a:rPr lang="es-CL" smtClean="0"/>
              <a:pPr/>
              <a:t>04-04-2011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0C863-116B-4D73-88EB-735281D8F9C3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0C863-116B-4D73-88EB-735281D8F9C3}" type="slidenum">
              <a:rPr lang="es-CL" smtClean="0"/>
              <a:pPr/>
              <a:t>5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04/04/2011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www.cms.paulistasul.org.br/content/files/d9ccd4db90ef46fe9f785cc16994d62a/aventur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874" y="0"/>
            <a:ext cx="9151906" cy="5500701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0" y="4857760"/>
            <a:ext cx="9144000" cy="200024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0" y="4800616"/>
            <a:ext cx="9144000" cy="342896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"/>
          <p:cNvSpPr/>
          <p:nvPr/>
        </p:nvSpPr>
        <p:spPr>
          <a:xfrm>
            <a:off x="-642974" y="5143512"/>
            <a:ext cx="5857916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spc="5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  <a:cs typeface="Arial" pitchFamily="34" charset="0"/>
              </a:rPr>
              <a:t>Titulo del Seminario</a:t>
            </a:r>
            <a:endParaRPr lang="es-ES" sz="36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-1428792" y="5672096"/>
            <a:ext cx="5857916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5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  <a:cs typeface="Arial" pitchFamily="34" charset="0"/>
              </a:rPr>
              <a:t>Nombre del expositor</a:t>
            </a:r>
            <a:endParaRPr lang="es-ES" sz="2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rebuchet MS" pitchFamily="34" charset="0"/>
              <a:cs typeface="Arial" pitchFamily="34" charset="0"/>
            </a:endParaRPr>
          </a:p>
        </p:txBody>
      </p:sp>
      <p:pic>
        <p:nvPicPr>
          <p:cNvPr id="9" name="8 Imagen" descr="logo 201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2946" y="6000768"/>
            <a:ext cx="1429648" cy="688044"/>
          </a:xfrm>
          <a:prstGeom prst="rect">
            <a:avLst/>
          </a:prstGeom>
        </p:spPr>
      </p:pic>
      <p:pic>
        <p:nvPicPr>
          <p:cNvPr id="12" name="11 Imagen" descr="aventureros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15074" y="6086453"/>
            <a:ext cx="738537" cy="700133"/>
          </a:xfrm>
          <a:prstGeom prst="rect">
            <a:avLst/>
          </a:prstGeom>
        </p:spPr>
      </p:pic>
      <p:pic>
        <p:nvPicPr>
          <p:cNvPr id="13" name="12 Imagen" descr="castorcito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00892" y="6117284"/>
            <a:ext cx="642942" cy="642942"/>
          </a:xfrm>
          <a:prstGeom prst="rect">
            <a:avLst/>
          </a:prstGeom>
        </p:spPr>
      </p:pic>
      <p:pic>
        <p:nvPicPr>
          <p:cNvPr id="24589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86380" y="6156294"/>
            <a:ext cx="857256" cy="558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92" name="Picture 1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39948" y="6000768"/>
            <a:ext cx="77499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6" name="15 Rectángulo"/>
          <p:cNvSpPr/>
          <p:nvPr/>
        </p:nvSpPr>
        <p:spPr>
          <a:xfrm>
            <a:off x="1928794" y="571480"/>
            <a:ext cx="607223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Principios para la Preparación </a:t>
            </a:r>
          </a:p>
          <a:p>
            <a:pPr algn="ctr"/>
            <a:r>
              <a:rPr lang="es-E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de Reuniones</a:t>
            </a:r>
            <a:endParaRPr lang="es-ES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571604" y="28572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Principios para la Preparación de Reuniones.</a:t>
            </a:r>
            <a:endParaRPr lang="es-ES" b="1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6" name="15 CuadroTexto"/>
          <p:cNvSpPr txBox="1"/>
          <p:nvPr/>
        </p:nvSpPr>
        <p:spPr>
          <a:xfrm>
            <a:off x="1643042" y="1000108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rgbClr val="0070C0"/>
                </a:solidFill>
              </a:rPr>
              <a:t>La </a:t>
            </a:r>
            <a:r>
              <a:rPr lang="es-CL" b="1" dirty="0" smtClean="0">
                <a:solidFill>
                  <a:srgbClr val="0070C0"/>
                </a:solidFill>
              </a:rPr>
              <a:t>Planificación del Programa</a:t>
            </a:r>
            <a:endParaRPr lang="es-CL" b="1" dirty="0">
              <a:solidFill>
                <a:srgbClr val="0070C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714480" y="1643050"/>
            <a:ext cx="70723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 necesario trazar un plan y seguirlo cuidadosamente. </a:t>
            </a:r>
            <a:endParaRPr lang="es-CL" dirty="0" smtClean="0"/>
          </a:p>
          <a:p>
            <a:r>
              <a:rPr lang="es-CL" dirty="0" smtClean="0"/>
              <a:t>La buena programación es uno de los factores más importantes en el éxito del funcionamiento de un Club de Aventureros</a:t>
            </a:r>
            <a:endParaRPr lang="es-CL" dirty="0" smtClean="0"/>
          </a:p>
          <a:p>
            <a:r>
              <a:rPr lang="es-CL" dirty="0" smtClean="0"/>
              <a:t>Un </a:t>
            </a:r>
            <a:r>
              <a:rPr lang="es-CL" dirty="0" smtClean="0"/>
              <a:t>programa con objetivos amplios debería primero ser desarrollado por un año, luego por trimestre, y luego en la reunión semanal.</a:t>
            </a:r>
          </a:p>
          <a:p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6" name="15 CuadroTexto"/>
          <p:cNvSpPr txBox="1"/>
          <p:nvPr/>
        </p:nvSpPr>
        <p:spPr>
          <a:xfrm>
            <a:off x="1571604" y="28572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Principios para la Preparación de Reuniones.</a:t>
            </a:r>
            <a:endParaRPr lang="es-ES" b="1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643042" y="1000108"/>
            <a:ext cx="678661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Al bosquejar un programa, los oficiales deberían considerar:</a:t>
            </a:r>
          </a:p>
          <a:p>
            <a:endParaRPr lang="es-CL" dirty="0" smtClean="0"/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 ¿ Qué es lo que los lideres esperan conseguir durante el siguiente periodo? 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¿ Qué es lo que los Aventureros y padres quieren hacer por ellos mismos?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 Eventos Anuales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 Sorpresas, variedad, acción, hazañas y diversión.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 </a:t>
            </a:r>
            <a:r>
              <a:rPr lang="es-CL" dirty="0" err="1" smtClean="0"/>
              <a:t>Curriculum</a:t>
            </a:r>
            <a:r>
              <a:rPr lang="es-CL" dirty="0" smtClean="0"/>
              <a:t> de los Aventureros</a:t>
            </a:r>
          </a:p>
          <a:p>
            <a:pPr>
              <a:buFont typeface="Wingdings" pitchFamily="2" charset="2"/>
              <a:buChar char="ü"/>
            </a:pPr>
            <a:r>
              <a:rPr lang="es-CL" dirty="0" smtClean="0"/>
              <a:t>  Seminarios para padres</a:t>
            </a:r>
          </a:p>
          <a:p>
            <a:pPr>
              <a:buFont typeface="Wingdings" pitchFamily="2" charset="2"/>
              <a:buChar char="ü"/>
            </a:pPr>
            <a:endParaRPr lang="es-CL" dirty="0" smtClean="0"/>
          </a:p>
          <a:p>
            <a:r>
              <a:rPr lang="es-CL" dirty="0" smtClean="0"/>
              <a:t>Para Considerar:</a:t>
            </a:r>
          </a:p>
          <a:p>
            <a:pPr>
              <a:buFont typeface="Wingdings" pitchFamily="2" charset="2"/>
              <a:buChar char="Ø"/>
            </a:pPr>
            <a:r>
              <a:rPr lang="es-CL" dirty="0" smtClean="0"/>
              <a:t> Siempre comience y termine las reuniones a tiempo</a:t>
            </a:r>
          </a:p>
          <a:p>
            <a:pPr>
              <a:buFont typeface="Wingdings" pitchFamily="2" charset="2"/>
              <a:buChar char="Ø"/>
            </a:pPr>
            <a:r>
              <a:rPr lang="es-CL" dirty="0" smtClean="0"/>
              <a:t> Sea creativo al ajustar el programa a las condiciones particulares del club y las necesidades de la </a:t>
            </a:r>
            <a:r>
              <a:rPr lang="es-CL" dirty="0" err="1" smtClean="0"/>
              <a:t>membresía</a:t>
            </a:r>
            <a:r>
              <a:rPr lang="es-CL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s-CL" dirty="0" smtClean="0"/>
              <a:t> Muestre convicción y entusiasmo en el programa del Club</a:t>
            </a:r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57160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pitchFamily="34" charset="0"/>
              </a:rPr>
              <a:t>Normas para 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pitchFamily="34" charset="0"/>
              </a:rPr>
              <a:t>Mantener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Arial" pitchFamily="34" charset="0"/>
              </a:rPr>
              <a:t> en mente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6" name="15 CuadroTexto"/>
          <p:cNvSpPr txBox="1"/>
          <p:nvPr/>
        </p:nvSpPr>
        <p:spPr>
          <a:xfrm>
            <a:off x="1571604" y="28572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Principios para la Preparación de Reuniones.</a:t>
            </a:r>
            <a:endParaRPr lang="es-ES" b="1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714480" y="1428736"/>
            <a:ext cx="7143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s-CL" dirty="0" smtClean="0"/>
              <a:t> La programación del Club no debe traer presión innecesaria a la familia, miembros del Club, u oficiales.</a:t>
            </a:r>
          </a:p>
          <a:p>
            <a:pPr>
              <a:buFont typeface="Wingdings" pitchFamily="2" charset="2"/>
              <a:buChar char="§"/>
            </a:pPr>
            <a:r>
              <a:rPr lang="es-CL" dirty="0" smtClean="0"/>
              <a:t> No debe traerse tensión indebida al niño</a:t>
            </a:r>
          </a:p>
          <a:p>
            <a:pPr>
              <a:buFont typeface="Wingdings" pitchFamily="2" charset="2"/>
              <a:buChar char="§"/>
            </a:pPr>
            <a:r>
              <a:rPr lang="es-CL" dirty="0" smtClean="0"/>
              <a:t> Mantenga el programa tan orientado a la familia como sea posible.</a:t>
            </a:r>
          </a:p>
          <a:p>
            <a:pPr>
              <a:buFont typeface="Wingdings" pitchFamily="2" charset="2"/>
              <a:buChar char="§"/>
            </a:pPr>
            <a:r>
              <a:rPr lang="es-CL" dirty="0" smtClean="0"/>
              <a:t> Se sugiere que los giros y marchas no sean enfatizados en el Club, debido a la falta de coordinación a esta edad. Si decide hacer algo de marcha, hágalo en forma de diversión.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6" name="15 CuadroTexto"/>
          <p:cNvSpPr txBox="1"/>
          <p:nvPr/>
        </p:nvSpPr>
        <p:spPr>
          <a:xfrm>
            <a:off x="1643042" y="1000108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rgbClr val="0070C0"/>
                </a:solidFill>
              </a:rPr>
              <a:t>La Filosofía de la Programación</a:t>
            </a:r>
            <a:endParaRPr lang="es-CL" b="1" dirty="0">
              <a:solidFill>
                <a:srgbClr val="0070C0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1763688" y="1556792"/>
            <a:ext cx="6534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El programa ideal tenderá a desarrollar en los niños tanto la obediencia como la responsabilidad por medio de sus aspectos físico, social, mental y espiritual. La enseñanza se basará en la experiencia y en el plan de estudios de los Aventureros. </a:t>
            </a:r>
            <a:endParaRPr lang="es-CL" dirty="0" smtClean="0"/>
          </a:p>
        </p:txBody>
      </p:sp>
      <p:sp>
        <p:nvSpPr>
          <p:cNvPr id="18" name="17 CuadroTexto"/>
          <p:cNvSpPr txBox="1"/>
          <p:nvPr/>
        </p:nvSpPr>
        <p:spPr>
          <a:xfrm>
            <a:off x="1571604" y="28572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Principios para la Preparación de Reuniones.</a:t>
            </a:r>
            <a:endParaRPr lang="es-ES" b="1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40466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 Aspecto Físico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6" name="15 CuadroTexto"/>
          <p:cNvSpPr txBox="1"/>
          <p:nvPr/>
        </p:nvSpPr>
        <p:spPr>
          <a:xfrm>
            <a:off x="1619672" y="908720"/>
            <a:ext cx="7056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L" dirty="0" smtClean="0"/>
              <a:t>Enseñar y practicar tareas domésticas en las reuniones del club, para que los niños las aprendan y desarrollen la habilidad de hacerlas bien (lavar los platos, limpiar muebles, etc.)</a:t>
            </a:r>
          </a:p>
          <a:p>
            <a:pPr marL="342900" indent="-342900">
              <a:buFont typeface="+mj-lt"/>
              <a:buAutoNum type="arabicPeriod"/>
            </a:pPr>
            <a:r>
              <a:rPr lang="es-CL" dirty="0" smtClean="0"/>
              <a:t>Postas y juegos para desarrollar las tareas</a:t>
            </a:r>
          </a:p>
          <a:p>
            <a:pPr marL="342900" indent="-342900">
              <a:buFont typeface="+mj-lt"/>
              <a:buAutoNum type="arabicPeriod"/>
            </a:pPr>
            <a:r>
              <a:rPr lang="es-CL" dirty="0" smtClean="0"/>
              <a:t>Salidas: a un parque, </a:t>
            </a:r>
            <a:r>
              <a:rPr lang="es-CL" dirty="0" err="1" smtClean="0"/>
              <a:t>zoologico</a:t>
            </a:r>
            <a:r>
              <a:rPr lang="es-CL" dirty="0" smtClean="0"/>
              <a:t>, etc.</a:t>
            </a:r>
          </a:p>
          <a:p>
            <a:pPr marL="342900" indent="-342900">
              <a:buFont typeface="+mj-lt"/>
              <a:buAutoNum type="arabicPeriod"/>
            </a:pPr>
            <a:r>
              <a:rPr lang="es-CL" dirty="0" smtClean="0"/>
              <a:t>Picnic familiares</a:t>
            </a:r>
          </a:p>
          <a:p>
            <a:pPr marL="342900" indent="-342900">
              <a:buFont typeface="+mj-lt"/>
              <a:buAutoNum type="arabicPeriod"/>
            </a:pPr>
            <a:r>
              <a:rPr lang="es-CL" dirty="0" smtClean="0"/>
              <a:t>Manualidades sencillas de acuerdo con las habilidades físicas de los niños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547664" y="3347700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 Aspecto Mental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619672" y="3784972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L" dirty="0" smtClean="0"/>
              <a:t>Alcanzar ciertas metas: con actividades sencillas, no competitivas y que no sean cansadoras.</a:t>
            </a:r>
          </a:p>
          <a:p>
            <a:pPr marL="342900" indent="-342900">
              <a:buFont typeface="+mj-lt"/>
              <a:buAutoNum type="arabicPeriod"/>
            </a:pPr>
            <a:r>
              <a:rPr lang="es-CL" dirty="0" smtClean="0"/>
              <a:t>Naturaleza</a:t>
            </a:r>
            <a:r>
              <a:rPr lang="es-CL" smtClean="0"/>
              <a:t>: detente, </a:t>
            </a:r>
            <a:r>
              <a:rPr lang="es-CL" dirty="0" smtClean="0"/>
              <a:t>mira, escucha y descubre. Enseñe menos y experimente más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28794" y="785794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TITULO DE LA DIAPOSTIVA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357422" y="6417254"/>
            <a:ext cx="885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CAMPO ESCUELA  LIDERES AVENTUREROS – MCHP 2011</a:t>
            </a:r>
            <a:endParaRPr lang="es-ES" sz="16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15 Grupo"/>
          <p:cNvGrpSpPr/>
          <p:nvPr/>
        </p:nvGrpSpPr>
        <p:grpSpPr>
          <a:xfrm>
            <a:off x="-32" y="0"/>
            <a:ext cx="1500198" cy="6858000"/>
            <a:chOff x="-32" y="0"/>
            <a:chExt cx="1500198" cy="6858000"/>
          </a:xfrm>
        </p:grpSpPr>
        <p:sp>
          <p:nvSpPr>
            <p:cNvPr id="8" name="7 Rectángulo"/>
            <p:cNvSpPr/>
            <p:nvPr/>
          </p:nvSpPr>
          <p:spPr>
            <a:xfrm>
              <a:off x="0" y="190481"/>
              <a:ext cx="1500166" cy="66675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0" y="0"/>
              <a:ext cx="1500166" cy="357166"/>
            </a:xfrm>
            <a:prstGeom prst="rect">
              <a:avLst/>
            </a:prstGeom>
            <a:gradFill flip="none" rotWithShape="1">
              <a:gsLst>
                <a:gs pos="0">
                  <a:schemeClr val="accent6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rect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1" name="10 Imagen" descr="logo 2011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32" y="5000636"/>
              <a:ext cx="1429648" cy="688044"/>
            </a:xfrm>
            <a:prstGeom prst="rect">
              <a:avLst/>
            </a:prstGeom>
          </p:spPr>
        </p:pic>
        <p:pic>
          <p:nvPicPr>
            <p:cNvPr id="12" name="11 Imagen" descr="aventureros2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158" y="2857496"/>
              <a:ext cx="738537" cy="700133"/>
            </a:xfrm>
            <a:prstGeom prst="rect">
              <a:avLst/>
            </a:prstGeom>
          </p:spPr>
        </p:pic>
        <p:pic>
          <p:nvPicPr>
            <p:cNvPr id="13" name="12 Imagen" descr="castorcitos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596" y="4000504"/>
              <a:ext cx="642942" cy="6429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1857364"/>
              <a:ext cx="857256" cy="55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1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5720" y="714356"/>
              <a:ext cx="774994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967</Words>
  <Application>Microsoft Office PowerPoint</Application>
  <PresentationFormat>Presentación en pantalla (4:3)</PresentationFormat>
  <Paragraphs>136</Paragraphs>
  <Slides>51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51</vt:i4>
      </vt:variant>
    </vt:vector>
  </HeadingPairs>
  <TitlesOfParts>
    <vt:vector size="5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Calitrunks</cp:lastModifiedBy>
  <cp:revision>13</cp:revision>
  <dcterms:modified xsi:type="dcterms:W3CDTF">2011-04-04T20:53:42Z</dcterms:modified>
</cp:coreProperties>
</file>