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7" r:id="rId2"/>
    <p:sldId id="258" r:id="rId3"/>
    <p:sldId id="259" r:id="rId4"/>
    <p:sldId id="260" r:id="rId5"/>
    <p:sldId id="262" r:id="rId6"/>
    <p:sldId id="263" r:id="rId7"/>
    <p:sldId id="270" r:id="rId8"/>
    <p:sldId id="264" r:id="rId9"/>
    <p:sldId id="265" r:id="rId10"/>
    <p:sldId id="266" r:id="rId11"/>
    <p:sldId id="267" r:id="rId12"/>
    <p:sldId id="268" r:id="rId13"/>
    <p:sldId id="271" r:id="rId14"/>
    <p:sldId id="272" r:id="rId15"/>
    <p:sldId id="269"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09/05/2011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09/05/2011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09/05/2011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09/05/2011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09/05/2011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09/05/2011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09/05/2011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09/05/2011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09/05/2011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09/05/2011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09/05/2011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09/05/2011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cms.paulistasul.org.br/content/files/d9ccd4db90ef46fe9f785cc16994d62a/aventuri.jpg"/>
          <p:cNvPicPr>
            <a:picLocks noChangeAspect="1" noChangeArrowheads="1"/>
          </p:cNvPicPr>
          <p:nvPr/>
        </p:nvPicPr>
        <p:blipFill>
          <a:blip r:embed="rId2" cstate="print"/>
          <a:srcRect/>
          <a:stretch>
            <a:fillRect/>
          </a:stretch>
        </p:blipFill>
        <p:spPr bwMode="auto">
          <a:xfrm>
            <a:off x="-7874" y="0"/>
            <a:ext cx="9151906" cy="5500701"/>
          </a:xfrm>
          <a:prstGeom prst="rect">
            <a:avLst/>
          </a:prstGeom>
          <a:noFill/>
        </p:spPr>
      </p:pic>
      <p:sp>
        <p:nvSpPr>
          <p:cNvPr id="3" name="2 Rectángulo"/>
          <p:cNvSpPr/>
          <p:nvPr/>
        </p:nvSpPr>
        <p:spPr>
          <a:xfrm>
            <a:off x="0" y="4857760"/>
            <a:ext cx="9144000" cy="2000240"/>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0" y="4800616"/>
            <a:ext cx="9144000" cy="34289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0" y="5143512"/>
            <a:ext cx="5857916"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3600" b="1" cap="none" spc="50" dirty="0" smtClean="0">
                <a:ln w="18415" cmpd="sng">
                  <a:solidFill>
                    <a:srgbClr val="FFFFFF"/>
                  </a:solidFill>
                  <a:prstDash val="solid"/>
                </a:ln>
                <a:solidFill>
                  <a:srgbClr val="FFC000"/>
                </a:solidFill>
                <a:effectLst>
                  <a:outerShdw blurRad="63500" dir="3600000" algn="tl" rotWithShape="0">
                    <a:srgbClr val="000000">
                      <a:alpha val="70000"/>
                    </a:srgbClr>
                  </a:outerShdw>
                </a:effectLst>
                <a:latin typeface="Berlin Sans FB Demi" pitchFamily="34" charset="0"/>
                <a:cs typeface="Arial" pitchFamily="34" charset="0"/>
              </a:rPr>
              <a:t>Evangelismo de Menores</a:t>
            </a:r>
            <a:endParaRPr lang="es-ES" sz="3600" b="1" cap="none"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Berlin Sans FB Demi" pitchFamily="34" charset="0"/>
              <a:cs typeface="Arial" pitchFamily="34" charset="0"/>
            </a:endParaRPr>
          </a:p>
        </p:txBody>
      </p:sp>
      <p:sp>
        <p:nvSpPr>
          <p:cNvPr id="6" name="5 Rectángulo"/>
          <p:cNvSpPr/>
          <p:nvPr/>
        </p:nvSpPr>
        <p:spPr>
          <a:xfrm>
            <a:off x="-571536" y="5929330"/>
            <a:ext cx="585791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2000" b="1" cap="none" spc="5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cs typeface="Arial" pitchFamily="34" charset="0"/>
              </a:rPr>
              <a:t>Pr.</a:t>
            </a:r>
            <a:r>
              <a:rPr lang="es-ES" sz="2000" b="1" cap="none" spc="5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cs typeface="Arial" pitchFamily="34" charset="0"/>
              </a:rPr>
              <a:t> </a:t>
            </a:r>
            <a:r>
              <a:rPr lang="es-ES" sz="2000" b="1" spc="5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cs typeface="Arial" pitchFamily="34" charset="0"/>
              </a:rPr>
              <a:t>Milton Quintana</a:t>
            </a:r>
            <a:endParaRPr lang="es-ES" sz="2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pitchFamily="34" charset="0"/>
              <a:cs typeface="Arial" pitchFamily="34" charset="0"/>
            </a:endParaRPr>
          </a:p>
        </p:txBody>
      </p:sp>
      <p:pic>
        <p:nvPicPr>
          <p:cNvPr id="9" name="8 Imagen" descr="logo 2011.png"/>
          <p:cNvPicPr>
            <a:picLocks noChangeAspect="1"/>
          </p:cNvPicPr>
          <p:nvPr/>
        </p:nvPicPr>
        <p:blipFill>
          <a:blip r:embed="rId3" cstate="print"/>
          <a:stretch>
            <a:fillRect/>
          </a:stretch>
        </p:blipFill>
        <p:spPr>
          <a:xfrm>
            <a:off x="7642946" y="6000768"/>
            <a:ext cx="1429648" cy="688044"/>
          </a:xfrm>
          <a:prstGeom prst="rect">
            <a:avLst/>
          </a:prstGeom>
        </p:spPr>
      </p:pic>
      <p:pic>
        <p:nvPicPr>
          <p:cNvPr id="12" name="11 Imagen" descr="aventureros2.gif"/>
          <p:cNvPicPr>
            <a:picLocks noChangeAspect="1"/>
          </p:cNvPicPr>
          <p:nvPr/>
        </p:nvPicPr>
        <p:blipFill>
          <a:blip r:embed="rId4" cstate="print"/>
          <a:stretch>
            <a:fillRect/>
          </a:stretch>
        </p:blipFill>
        <p:spPr>
          <a:xfrm>
            <a:off x="6215074" y="6086453"/>
            <a:ext cx="738537" cy="700133"/>
          </a:xfrm>
          <a:prstGeom prst="rect">
            <a:avLst/>
          </a:prstGeom>
        </p:spPr>
      </p:pic>
      <p:pic>
        <p:nvPicPr>
          <p:cNvPr id="13" name="12 Imagen" descr="castorcitos.gif"/>
          <p:cNvPicPr>
            <a:picLocks noChangeAspect="1"/>
          </p:cNvPicPr>
          <p:nvPr/>
        </p:nvPicPr>
        <p:blipFill>
          <a:blip r:embed="rId5" cstate="print"/>
          <a:stretch>
            <a:fillRect/>
          </a:stretch>
        </p:blipFill>
        <p:spPr>
          <a:xfrm>
            <a:off x="7000892" y="6117284"/>
            <a:ext cx="642942" cy="642942"/>
          </a:xfrm>
          <a:prstGeom prst="rect">
            <a:avLst/>
          </a:prstGeom>
        </p:spPr>
      </p:pic>
      <p:pic>
        <p:nvPicPr>
          <p:cNvPr id="24589" name="Picture 13"/>
          <p:cNvPicPr>
            <a:picLocks noChangeAspect="1" noChangeArrowheads="1"/>
          </p:cNvPicPr>
          <p:nvPr/>
        </p:nvPicPr>
        <p:blipFill>
          <a:blip r:embed="rId6" cstate="print"/>
          <a:srcRect/>
          <a:stretch>
            <a:fillRect/>
          </a:stretch>
        </p:blipFill>
        <p:spPr bwMode="auto">
          <a:xfrm>
            <a:off x="5286380" y="6156294"/>
            <a:ext cx="857256" cy="558854"/>
          </a:xfrm>
          <a:prstGeom prst="rect">
            <a:avLst/>
          </a:prstGeom>
          <a:noFill/>
          <a:ln w="9525">
            <a:noFill/>
            <a:miter lim="800000"/>
            <a:headEnd/>
            <a:tailEnd/>
          </a:ln>
          <a:effectLst/>
        </p:spPr>
      </p:pic>
      <p:pic>
        <p:nvPicPr>
          <p:cNvPr id="24592" name="Picture 16"/>
          <p:cNvPicPr>
            <a:picLocks noChangeAspect="1" noChangeArrowheads="1"/>
          </p:cNvPicPr>
          <p:nvPr/>
        </p:nvPicPr>
        <p:blipFill>
          <a:blip r:embed="rId7" cstate="print"/>
          <a:srcRect/>
          <a:stretch>
            <a:fillRect/>
          </a:stretch>
        </p:blipFill>
        <p:spPr bwMode="auto">
          <a:xfrm>
            <a:off x="4439948" y="6000768"/>
            <a:ext cx="774994" cy="714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logo 2011.png"/>
            <p:cNvPicPr>
              <a:picLocks noChangeAspect="1"/>
            </p:cNvPicPr>
            <p:nvPr/>
          </p:nvPicPr>
          <p:blipFill>
            <a:blip r:embed="rId2" cstate="print"/>
            <a:stretch>
              <a:fillRect/>
            </a:stretch>
          </p:blipFill>
          <p:spPr>
            <a:xfrm>
              <a:off x="-32" y="5000636"/>
              <a:ext cx="1429648" cy="688044"/>
            </a:xfrm>
            <a:prstGeom prst="rect">
              <a:avLst/>
            </a:prstGeom>
          </p:spPr>
        </p:pic>
        <p:pic>
          <p:nvPicPr>
            <p:cNvPr id="11" name="10 Imagen" descr="aventureros2.gif"/>
            <p:cNvPicPr>
              <a:picLocks noChangeAspect="1"/>
            </p:cNvPicPr>
            <p:nvPr/>
          </p:nvPicPr>
          <p:blipFill>
            <a:blip r:embed="rId3" cstate="print"/>
            <a:stretch>
              <a:fillRect/>
            </a:stretch>
          </p:blipFill>
          <p:spPr>
            <a:xfrm>
              <a:off x="357158" y="2857496"/>
              <a:ext cx="738537" cy="700133"/>
            </a:xfrm>
            <a:prstGeom prst="rect">
              <a:avLst/>
            </a:prstGeom>
          </p:spPr>
        </p:pic>
        <p:pic>
          <p:nvPicPr>
            <p:cNvPr id="12" name="11 Imagen" descr="castorcitos.gif"/>
            <p:cNvPicPr>
              <a:picLocks noChangeAspect="1"/>
            </p:cNvPicPr>
            <p:nvPr/>
          </p:nvPicPr>
          <p:blipFill>
            <a:blip r:embed="rId4" cstate="print"/>
            <a:stretch>
              <a:fillRect/>
            </a:stretch>
          </p:blipFill>
          <p:spPr>
            <a:xfrm>
              <a:off x="428596" y="4000504"/>
              <a:ext cx="642942" cy="642942"/>
            </a:xfrm>
            <a:prstGeom prst="rect">
              <a:avLst/>
            </a:prstGeom>
          </p:spPr>
        </p:pic>
        <p:pic>
          <p:nvPicPr>
            <p:cNvPr id="13" name="Picture 13"/>
            <p:cNvPicPr>
              <a:picLocks noChangeAspect="1" noChangeArrowheads="1"/>
            </p:cNvPicPr>
            <p:nvPr/>
          </p:nvPicPr>
          <p:blipFill>
            <a:blip r:embed="rId5"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4" name="Picture 16"/>
            <p:cNvPicPr>
              <a:picLocks noChangeAspect="1" noChangeArrowheads="1"/>
            </p:cNvPicPr>
            <p:nvPr/>
          </p:nvPicPr>
          <p:blipFill>
            <a:blip r:embed="rId6"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4" name="3 CuadroTexto"/>
          <p:cNvSpPr txBox="1"/>
          <p:nvPr/>
        </p:nvSpPr>
        <p:spPr>
          <a:xfrm>
            <a:off x="6000760" y="-24"/>
            <a:ext cx="3214710"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EVANGELISMO EXTERNO</a:t>
            </a:r>
            <a:endParaRPr lang="es-ES" b="1" dirty="0">
              <a:solidFill>
                <a:schemeClr val="tx2">
                  <a:lumMod val="60000"/>
                  <a:lumOff val="40000"/>
                </a:schemeClr>
              </a:solidFill>
              <a:latin typeface="Arial" pitchFamily="34" charset="0"/>
              <a:cs typeface="Arial" pitchFamily="34" charset="0"/>
            </a:endParaRPr>
          </a:p>
        </p:txBody>
      </p:sp>
      <p:sp>
        <p:nvSpPr>
          <p:cNvPr id="6" name="5 Rectángulo"/>
          <p:cNvSpPr/>
          <p:nvPr/>
        </p:nvSpPr>
        <p:spPr>
          <a:xfrm>
            <a:off x="1643042" y="857232"/>
            <a:ext cx="7143800" cy="4924425"/>
          </a:xfrm>
          <a:prstGeom prst="rect">
            <a:avLst/>
          </a:prstGeom>
        </p:spPr>
        <p:txBody>
          <a:bodyPr wrap="square">
            <a:spAutoFit/>
          </a:bodyPr>
          <a:lstStyle/>
          <a:p>
            <a:r>
              <a:rPr lang="es-ES" sz="2000" b="1" dirty="0" smtClean="0">
                <a:latin typeface="Arial" pitchFamily="34" charset="0"/>
                <a:cs typeface="Arial" pitchFamily="34" charset="0"/>
              </a:rPr>
              <a:t>Proyectos Misioneros.</a:t>
            </a:r>
          </a:p>
          <a:p>
            <a:endParaRPr lang="es-ES" sz="2000" b="1" dirty="0" smtClean="0">
              <a:latin typeface="Arial" pitchFamily="34" charset="0"/>
              <a:cs typeface="Arial" pitchFamily="34" charset="0"/>
            </a:endParaRPr>
          </a:p>
          <a:p>
            <a:pPr algn="just"/>
            <a:r>
              <a:rPr lang="es-ES" dirty="0" smtClean="0">
                <a:latin typeface="Arial" pitchFamily="34" charset="0"/>
                <a:cs typeface="Arial" pitchFamily="34" charset="0"/>
              </a:rPr>
              <a:t>Otro tipo de actividades en las cuales debes involucrar a tu club tiene que ver con proyectos netamente de evangelismo, los niños deben comprender que han sido llamados como mensajeros de Dios, así como los llevamos a Jesús debemos incentivarlos a hacer lo mismo con otros. Algunas actividades interesantes en esta área son:</a:t>
            </a:r>
          </a:p>
          <a:p>
            <a:pPr algn="just"/>
            <a:endParaRPr lang="es-ES" dirty="0" smtClean="0">
              <a:latin typeface="Arial" pitchFamily="34" charset="0"/>
              <a:cs typeface="Arial" pitchFamily="34" charset="0"/>
            </a:endParaRPr>
          </a:p>
          <a:p>
            <a:pPr algn="just">
              <a:buFont typeface="Arial" pitchFamily="34" charset="0"/>
              <a:buChar char="•"/>
            </a:pPr>
            <a:r>
              <a:rPr lang="es-ES" dirty="0" smtClean="0">
                <a:latin typeface="Arial" pitchFamily="34" charset="0"/>
                <a:cs typeface="Arial" pitchFamily="34" charset="0"/>
              </a:rPr>
              <a:t>Visitar un hogar de ancianos.</a:t>
            </a:r>
          </a:p>
          <a:p>
            <a:pPr algn="just">
              <a:buFont typeface="Arial" pitchFamily="34" charset="0"/>
              <a:buChar char="•"/>
            </a:pPr>
            <a:r>
              <a:rPr lang="es-ES" dirty="0" smtClean="0">
                <a:latin typeface="Arial" pitchFamily="34" charset="0"/>
                <a:cs typeface="Arial" pitchFamily="34" charset="0"/>
              </a:rPr>
              <a:t>Llevar alimentos a una familia necesitada.</a:t>
            </a:r>
          </a:p>
          <a:p>
            <a:pPr algn="just">
              <a:buFont typeface="Arial" pitchFamily="34" charset="0"/>
              <a:buChar char="•"/>
            </a:pPr>
            <a:r>
              <a:rPr lang="es-ES" dirty="0" smtClean="0">
                <a:latin typeface="Arial" pitchFamily="34" charset="0"/>
                <a:cs typeface="Arial" pitchFamily="34" charset="0"/>
              </a:rPr>
              <a:t>Proyecto 1+1.(Cada aventurero debe invitar a un amigo a participar de las actividades del club un domingo o sábado del mes. La idea es que sea un día especial y que los niños reciban incentivos por traer a sus amigos)</a:t>
            </a:r>
          </a:p>
          <a:p>
            <a:endParaRPr lang="es-ES" sz="2000" dirty="0" smtClean="0">
              <a:latin typeface="Arial" pitchFamily="34" charset="0"/>
              <a:cs typeface="Arial" pitchFamily="34" charset="0"/>
            </a:endParaRPr>
          </a:p>
          <a:p>
            <a:endParaRPr lang="es-ES" sz="2000" i="1" dirty="0" smtClean="0">
              <a:latin typeface="Arial" pitchFamily="34" charset="0"/>
              <a:cs typeface="Arial" pitchFamily="34" charset="0"/>
            </a:endParaRPr>
          </a:p>
        </p:txBody>
      </p:sp>
      <p:sp>
        <p:nvSpPr>
          <p:cNvPr id="16" name="15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logo 2011.png"/>
            <p:cNvPicPr>
              <a:picLocks noChangeAspect="1"/>
            </p:cNvPicPr>
            <p:nvPr/>
          </p:nvPicPr>
          <p:blipFill>
            <a:blip r:embed="rId2" cstate="print"/>
            <a:stretch>
              <a:fillRect/>
            </a:stretch>
          </p:blipFill>
          <p:spPr>
            <a:xfrm>
              <a:off x="-32" y="5000636"/>
              <a:ext cx="1429648" cy="688044"/>
            </a:xfrm>
            <a:prstGeom prst="rect">
              <a:avLst/>
            </a:prstGeom>
          </p:spPr>
        </p:pic>
        <p:pic>
          <p:nvPicPr>
            <p:cNvPr id="11" name="10 Imagen" descr="aventureros2.gif"/>
            <p:cNvPicPr>
              <a:picLocks noChangeAspect="1"/>
            </p:cNvPicPr>
            <p:nvPr/>
          </p:nvPicPr>
          <p:blipFill>
            <a:blip r:embed="rId3" cstate="print"/>
            <a:stretch>
              <a:fillRect/>
            </a:stretch>
          </p:blipFill>
          <p:spPr>
            <a:xfrm>
              <a:off x="357158" y="2857496"/>
              <a:ext cx="738537" cy="700133"/>
            </a:xfrm>
            <a:prstGeom prst="rect">
              <a:avLst/>
            </a:prstGeom>
          </p:spPr>
        </p:pic>
        <p:pic>
          <p:nvPicPr>
            <p:cNvPr id="12" name="11 Imagen" descr="castorcitos.gif"/>
            <p:cNvPicPr>
              <a:picLocks noChangeAspect="1"/>
            </p:cNvPicPr>
            <p:nvPr/>
          </p:nvPicPr>
          <p:blipFill>
            <a:blip r:embed="rId4" cstate="print"/>
            <a:stretch>
              <a:fillRect/>
            </a:stretch>
          </p:blipFill>
          <p:spPr>
            <a:xfrm>
              <a:off x="428596" y="4000504"/>
              <a:ext cx="642942" cy="642942"/>
            </a:xfrm>
            <a:prstGeom prst="rect">
              <a:avLst/>
            </a:prstGeom>
          </p:spPr>
        </p:pic>
        <p:pic>
          <p:nvPicPr>
            <p:cNvPr id="13" name="Picture 13"/>
            <p:cNvPicPr>
              <a:picLocks noChangeAspect="1" noChangeArrowheads="1"/>
            </p:cNvPicPr>
            <p:nvPr/>
          </p:nvPicPr>
          <p:blipFill>
            <a:blip r:embed="rId5"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4" name="Picture 16"/>
            <p:cNvPicPr>
              <a:picLocks noChangeAspect="1" noChangeArrowheads="1"/>
            </p:cNvPicPr>
            <p:nvPr/>
          </p:nvPicPr>
          <p:blipFill>
            <a:blip r:embed="rId6"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4" name="3 CuadroTexto"/>
          <p:cNvSpPr txBox="1"/>
          <p:nvPr/>
        </p:nvSpPr>
        <p:spPr>
          <a:xfrm>
            <a:off x="5929322" y="-24"/>
            <a:ext cx="3071834"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EVANGELISMO EXTERNO</a:t>
            </a:r>
            <a:endParaRPr lang="es-ES" b="1" dirty="0">
              <a:solidFill>
                <a:schemeClr val="tx2">
                  <a:lumMod val="60000"/>
                  <a:lumOff val="40000"/>
                </a:schemeClr>
              </a:solidFill>
              <a:latin typeface="Arial" pitchFamily="34" charset="0"/>
              <a:cs typeface="Arial" pitchFamily="34" charset="0"/>
            </a:endParaRPr>
          </a:p>
        </p:txBody>
      </p:sp>
      <p:sp>
        <p:nvSpPr>
          <p:cNvPr id="6" name="5 Rectángulo"/>
          <p:cNvSpPr/>
          <p:nvPr/>
        </p:nvSpPr>
        <p:spPr>
          <a:xfrm>
            <a:off x="1571604" y="928670"/>
            <a:ext cx="7286676" cy="4339650"/>
          </a:xfrm>
          <a:prstGeom prst="rect">
            <a:avLst/>
          </a:prstGeom>
        </p:spPr>
        <p:txBody>
          <a:bodyPr wrap="square">
            <a:spAutoFit/>
          </a:bodyPr>
          <a:lstStyle/>
          <a:p>
            <a:r>
              <a:rPr lang="es-ES" sz="2000" b="1" dirty="0" smtClean="0">
                <a:latin typeface="Arial" pitchFamily="34" charset="0"/>
                <a:cs typeface="Arial" pitchFamily="34" charset="0"/>
              </a:rPr>
              <a:t>Conquistando a los Padres.</a:t>
            </a:r>
          </a:p>
          <a:p>
            <a:endParaRPr lang="es-ES" sz="2000" b="1" dirty="0" smtClean="0">
              <a:latin typeface="Arial" pitchFamily="34" charset="0"/>
              <a:cs typeface="Arial" pitchFamily="34" charset="0"/>
            </a:endParaRPr>
          </a:p>
          <a:p>
            <a:pPr algn="just"/>
            <a:r>
              <a:rPr lang="es-ES" i="1" dirty="0" smtClean="0">
                <a:latin typeface="Arial" pitchFamily="34" charset="0"/>
                <a:cs typeface="Arial" pitchFamily="34" charset="0"/>
              </a:rPr>
              <a:t>“Pedid la bendición del Señor sobre la simiente sembrada, y la convicción del Espíritu de Dios se posesionará aun de los pequeños. Por medio de los hijos serán alcanzados muchos padres”(El Evangelismo Pág.. 425)</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Esta es una maravillosa promesa, mucha gente hoy no quiere escuchar de la biblia, hay tantas enseñanzas dando vueltas por el mundo que nadie sabe a quien creer, sin embargo, ningún padre podría mostrarse poco receptivo ante personas que solo se han preocupado por entregarle a sus hijos principios, valores y cariño. ¿Quién hace eso en el mundo actual sin costo de por medio?. ¡No lo olvides!, Dios te ha escogido para esta maravillosa tarea.</a:t>
            </a:r>
          </a:p>
          <a:p>
            <a:endParaRPr lang="es-ES" sz="2000" i="1" dirty="0" smtClean="0">
              <a:latin typeface="Arial" pitchFamily="34" charset="0"/>
              <a:cs typeface="Arial" pitchFamily="34" charset="0"/>
            </a:endParaRPr>
          </a:p>
        </p:txBody>
      </p:sp>
      <p:sp>
        <p:nvSpPr>
          <p:cNvPr id="16" name="15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logo 2011.png"/>
            <p:cNvPicPr>
              <a:picLocks noChangeAspect="1"/>
            </p:cNvPicPr>
            <p:nvPr/>
          </p:nvPicPr>
          <p:blipFill>
            <a:blip r:embed="rId2" cstate="print"/>
            <a:stretch>
              <a:fillRect/>
            </a:stretch>
          </p:blipFill>
          <p:spPr>
            <a:xfrm>
              <a:off x="-32" y="5000636"/>
              <a:ext cx="1429648" cy="688044"/>
            </a:xfrm>
            <a:prstGeom prst="rect">
              <a:avLst/>
            </a:prstGeom>
          </p:spPr>
        </p:pic>
        <p:pic>
          <p:nvPicPr>
            <p:cNvPr id="11" name="10 Imagen" descr="aventureros2.gif"/>
            <p:cNvPicPr>
              <a:picLocks noChangeAspect="1"/>
            </p:cNvPicPr>
            <p:nvPr/>
          </p:nvPicPr>
          <p:blipFill>
            <a:blip r:embed="rId3" cstate="print"/>
            <a:stretch>
              <a:fillRect/>
            </a:stretch>
          </p:blipFill>
          <p:spPr>
            <a:xfrm>
              <a:off x="357158" y="2857496"/>
              <a:ext cx="738537" cy="700133"/>
            </a:xfrm>
            <a:prstGeom prst="rect">
              <a:avLst/>
            </a:prstGeom>
          </p:spPr>
        </p:pic>
        <p:pic>
          <p:nvPicPr>
            <p:cNvPr id="12" name="11 Imagen" descr="castorcitos.gif"/>
            <p:cNvPicPr>
              <a:picLocks noChangeAspect="1"/>
            </p:cNvPicPr>
            <p:nvPr/>
          </p:nvPicPr>
          <p:blipFill>
            <a:blip r:embed="rId4" cstate="print"/>
            <a:stretch>
              <a:fillRect/>
            </a:stretch>
          </p:blipFill>
          <p:spPr>
            <a:xfrm>
              <a:off x="428596" y="4000504"/>
              <a:ext cx="642942" cy="642942"/>
            </a:xfrm>
            <a:prstGeom prst="rect">
              <a:avLst/>
            </a:prstGeom>
          </p:spPr>
        </p:pic>
        <p:pic>
          <p:nvPicPr>
            <p:cNvPr id="13" name="Picture 13"/>
            <p:cNvPicPr>
              <a:picLocks noChangeAspect="1" noChangeArrowheads="1"/>
            </p:cNvPicPr>
            <p:nvPr/>
          </p:nvPicPr>
          <p:blipFill>
            <a:blip r:embed="rId5"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4" name="Picture 16"/>
            <p:cNvPicPr>
              <a:picLocks noChangeAspect="1" noChangeArrowheads="1"/>
            </p:cNvPicPr>
            <p:nvPr/>
          </p:nvPicPr>
          <p:blipFill>
            <a:blip r:embed="rId6"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4" name="3 CuadroTexto"/>
          <p:cNvSpPr txBox="1"/>
          <p:nvPr/>
        </p:nvSpPr>
        <p:spPr>
          <a:xfrm>
            <a:off x="4214810" y="-24"/>
            <a:ext cx="4929222"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PARTICIPACIÓN EN PROY. DE  LA IGLESIA</a:t>
            </a:r>
            <a:endParaRPr lang="es-ES" b="1" dirty="0">
              <a:solidFill>
                <a:schemeClr val="tx2">
                  <a:lumMod val="60000"/>
                  <a:lumOff val="40000"/>
                </a:schemeClr>
              </a:solidFill>
              <a:latin typeface="Arial" pitchFamily="34" charset="0"/>
              <a:cs typeface="Arial" pitchFamily="34" charset="0"/>
            </a:endParaRPr>
          </a:p>
        </p:txBody>
      </p:sp>
      <p:sp>
        <p:nvSpPr>
          <p:cNvPr id="6" name="5 Rectángulo"/>
          <p:cNvSpPr/>
          <p:nvPr/>
        </p:nvSpPr>
        <p:spPr>
          <a:xfrm>
            <a:off x="1547664" y="724049"/>
            <a:ext cx="6786610" cy="4001095"/>
          </a:xfrm>
          <a:prstGeom prst="rect">
            <a:avLst/>
          </a:prstGeom>
        </p:spPr>
        <p:txBody>
          <a:bodyPr wrap="square">
            <a:spAutoFit/>
          </a:bodyPr>
          <a:lstStyle/>
          <a:p>
            <a:r>
              <a:rPr lang="es-ES" sz="2000" b="1" dirty="0" smtClean="0">
                <a:latin typeface="Arial" pitchFamily="34" charset="0"/>
                <a:cs typeface="Arial" pitchFamily="34" charset="0"/>
              </a:rPr>
              <a:t>Tu Club forma parte de la Iglesia</a:t>
            </a:r>
          </a:p>
          <a:p>
            <a:endParaRPr lang="es-ES" b="1" dirty="0" smtClean="0">
              <a:latin typeface="Arial" pitchFamily="34" charset="0"/>
              <a:cs typeface="Arial" pitchFamily="34" charset="0"/>
            </a:endParaRPr>
          </a:p>
          <a:p>
            <a:pPr algn="just"/>
            <a:r>
              <a:rPr lang="es-ES" dirty="0" smtClean="0">
                <a:latin typeface="Arial" pitchFamily="34" charset="0"/>
                <a:cs typeface="Arial" pitchFamily="34" charset="0"/>
              </a:rPr>
              <a:t>Los pequeños han sido dotados por Dios con múltiples talentos y como ya hemos visto pueden ser agentes de salvación. Involucra a tus niños en todas las actividades de tu iglesia local. Semanas de Oración, Programas musicales, operativos médicos o misioneros. Tu como líder los conoces bien y sabrás como potenciar sus dones.</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Tal como te has mostrado a la comunidad, debes hacerlo a la iglesia, que los niños comprendan que son parte de una gran familia, que hay muchos más, que creen las mismas cosas que ellos, principalmente que ¡Jesús ya viene!.</a:t>
            </a:r>
          </a:p>
          <a:p>
            <a:endParaRPr lang="es-ES" sz="2000" i="1" dirty="0" smtClean="0">
              <a:latin typeface="Arial" pitchFamily="34" charset="0"/>
              <a:cs typeface="Arial" pitchFamily="34" charset="0"/>
            </a:endParaRPr>
          </a:p>
        </p:txBody>
      </p:sp>
      <p:pic>
        <p:nvPicPr>
          <p:cNvPr id="6146" name="Picture 2"/>
          <p:cNvPicPr>
            <a:picLocks noChangeAspect="1" noChangeArrowheads="1"/>
          </p:cNvPicPr>
          <p:nvPr/>
        </p:nvPicPr>
        <p:blipFill>
          <a:blip r:embed="rId7" cstate="print"/>
          <a:srcRect/>
          <a:stretch>
            <a:fillRect/>
          </a:stretch>
        </p:blipFill>
        <p:spPr bwMode="auto">
          <a:xfrm>
            <a:off x="5988124" y="4293096"/>
            <a:ext cx="2832348" cy="2208557"/>
          </a:xfrm>
          <a:prstGeom prst="rect">
            <a:avLst/>
          </a:prstGeom>
          <a:noFill/>
          <a:ln w="9525">
            <a:noFill/>
            <a:miter lim="800000"/>
            <a:headEnd/>
            <a:tailEnd/>
          </a:ln>
        </p:spPr>
      </p:pic>
      <p:sp>
        <p:nvSpPr>
          <p:cNvPr id="16" name="15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logo 2011.png"/>
            <p:cNvPicPr>
              <a:picLocks noChangeAspect="1"/>
            </p:cNvPicPr>
            <p:nvPr/>
          </p:nvPicPr>
          <p:blipFill>
            <a:blip r:embed="rId2" cstate="print"/>
            <a:stretch>
              <a:fillRect/>
            </a:stretch>
          </p:blipFill>
          <p:spPr>
            <a:xfrm>
              <a:off x="-32" y="5000636"/>
              <a:ext cx="1429648" cy="688044"/>
            </a:xfrm>
            <a:prstGeom prst="rect">
              <a:avLst/>
            </a:prstGeom>
          </p:spPr>
        </p:pic>
        <p:pic>
          <p:nvPicPr>
            <p:cNvPr id="11" name="10 Imagen" descr="aventureros2.gif"/>
            <p:cNvPicPr>
              <a:picLocks noChangeAspect="1"/>
            </p:cNvPicPr>
            <p:nvPr/>
          </p:nvPicPr>
          <p:blipFill>
            <a:blip r:embed="rId3" cstate="print"/>
            <a:stretch>
              <a:fillRect/>
            </a:stretch>
          </p:blipFill>
          <p:spPr>
            <a:xfrm>
              <a:off x="357158" y="2857496"/>
              <a:ext cx="738537" cy="700133"/>
            </a:xfrm>
            <a:prstGeom prst="rect">
              <a:avLst/>
            </a:prstGeom>
          </p:spPr>
        </p:pic>
        <p:pic>
          <p:nvPicPr>
            <p:cNvPr id="12" name="11 Imagen" descr="castorcitos.gif"/>
            <p:cNvPicPr>
              <a:picLocks noChangeAspect="1"/>
            </p:cNvPicPr>
            <p:nvPr/>
          </p:nvPicPr>
          <p:blipFill>
            <a:blip r:embed="rId4" cstate="print"/>
            <a:stretch>
              <a:fillRect/>
            </a:stretch>
          </p:blipFill>
          <p:spPr>
            <a:xfrm>
              <a:off x="428596" y="4000504"/>
              <a:ext cx="642942" cy="642942"/>
            </a:xfrm>
            <a:prstGeom prst="rect">
              <a:avLst/>
            </a:prstGeom>
          </p:spPr>
        </p:pic>
        <p:pic>
          <p:nvPicPr>
            <p:cNvPr id="13" name="Picture 13"/>
            <p:cNvPicPr>
              <a:picLocks noChangeAspect="1" noChangeArrowheads="1"/>
            </p:cNvPicPr>
            <p:nvPr/>
          </p:nvPicPr>
          <p:blipFill>
            <a:blip r:embed="rId5"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4" name="Picture 16"/>
            <p:cNvPicPr>
              <a:picLocks noChangeAspect="1" noChangeArrowheads="1"/>
            </p:cNvPicPr>
            <p:nvPr/>
          </p:nvPicPr>
          <p:blipFill>
            <a:blip r:embed="rId6"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4" name="3 CuadroTexto"/>
          <p:cNvSpPr txBox="1"/>
          <p:nvPr/>
        </p:nvSpPr>
        <p:spPr>
          <a:xfrm>
            <a:off x="5500694" y="71414"/>
            <a:ext cx="4929222"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EL BAUTISMO DE MENORES</a:t>
            </a:r>
            <a:endParaRPr lang="es-ES" b="1" dirty="0">
              <a:solidFill>
                <a:schemeClr val="tx2">
                  <a:lumMod val="60000"/>
                  <a:lumOff val="40000"/>
                </a:schemeClr>
              </a:solidFill>
              <a:latin typeface="Arial" pitchFamily="34" charset="0"/>
              <a:cs typeface="Arial" pitchFamily="34" charset="0"/>
            </a:endParaRPr>
          </a:p>
        </p:txBody>
      </p:sp>
      <p:sp>
        <p:nvSpPr>
          <p:cNvPr id="6" name="5 Rectángulo"/>
          <p:cNvSpPr/>
          <p:nvPr/>
        </p:nvSpPr>
        <p:spPr>
          <a:xfrm>
            <a:off x="1547664" y="724049"/>
            <a:ext cx="6786610" cy="4062651"/>
          </a:xfrm>
          <a:prstGeom prst="rect">
            <a:avLst/>
          </a:prstGeom>
        </p:spPr>
        <p:txBody>
          <a:bodyPr wrap="square">
            <a:spAutoFit/>
          </a:bodyPr>
          <a:lstStyle/>
          <a:p>
            <a:r>
              <a:rPr lang="es-ES" sz="2000" b="1" dirty="0" smtClean="0">
                <a:latin typeface="Arial" pitchFamily="34" charset="0"/>
                <a:cs typeface="Arial" pitchFamily="34" charset="0"/>
              </a:rPr>
              <a:t>Bautismo de Menores</a:t>
            </a:r>
          </a:p>
          <a:p>
            <a:endParaRPr lang="es-ES" sz="2000" b="1" dirty="0" smtClean="0">
              <a:latin typeface="Arial" pitchFamily="34" charset="0"/>
              <a:cs typeface="Arial" pitchFamily="34" charset="0"/>
            </a:endParaRPr>
          </a:p>
          <a:p>
            <a:pPr algn="just"/>
            <a:r>
              <a:rPr lang="es-ES" dirty="0" smtClean="0">
                <a:latin typeface="Arial" pitchFamily="34" charset="0"/>
                <a:cs typeface="Arial" pitchFamily="34" charset="0"/>
              </a:rPr>
              <a:t>Este es un tema bastante profundo y que muchas veces genera controversias por lo tanto es importante conocerlo mejor. </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El bautismo es nuestra ceremonia de “casamiento” con Dios, es nuestra manifestación pública de nuestro arrepentimiento y deseo de vivir para el.</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El error no es bautizar jóvenes, sino bautizar a las personas cuando no están preparadas, esto no tiene que ver con la edad sino con la experiencia personal con Dios.</a:t>
            </a:r>
          </a:p>
          <a:p>
            <a:endParaRPr lang="es-ES" b="1" dirty="0" smtClean="0">
              <a:latin typeface="Arial" pitchFamily="34" charset="0"/>
              <a:cs typeface="Arial" pitchFamily="34" charset="0"/>
            </a:endParaRPr>
          </a:p>
          <a:p>
            <a:endParaRPr lang="es-ES" sz="2000" i="1" dirty="0" smtClean="0">
              <a:latin typeface="Arial" pitchFamily="34" charset="0"/>
              <a:cs typeface="Arial" pitchFamily="34" charset="0"/>
            </a:endParaRPr>
          </a:p>
        </p:txBody>
      </p:sp>
      <p:pic>
        <p:nvPicPr>
          <p:cNvPr id="1026" name="Picture 2"/>
          <p:cNvPicPr>
            <a:picLocks noChangeAspect="1" noChangeArrowheads="1"/>
          </p:cNvPicPr>
          <p:nvPr/>
        </p:nvPicPr>
        <p:blipFill>
          <a:blip r:embed="rId7" cstate="print"/>
          <a:srcRect/>
          <a:stretch>
            <a:fillRect/>
          </a:stretch>
        </p:blipFill>
        <p:spPr bwMode="auto">
          <a:xfrm>
            <a:off x="5796136" y="4221088"/>
            <a:ext cx="2688299" cy="2016224"/>
          </a:xfrm>
          <a:prstGeom prst="rect">
            <a:avLst/>
          </a:prstGeom>
          <a:noFill/>
          <a:ln w="9525">
            <a:noFill/>
            <a:miter lim="800000"/>
            <a:headEnd/>
            <a:tailEnd/>
          </a:ln>
        </p:spPr>
      </p:pic>
      <p:sp>
        <p:nvSpPr>
          <p:cNvPr id="16" name="15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logo 2011.png"/>
            <p:cNvPicPr>
              <a:picLocks noChangeAspect="1"/>
            </p:cNvPicPr>
            <p:nvPr/>
          </p:nvPicPr>
          <p:blipFill>
            <a:blip r:embed="rId2" cstate="print"/>
            <a:stretch>
              <a:fillRect/>
            </a:stretch>
          </p:blipFill>
          <p:spPr>
            <a:xfrm>
              <a:off x="-32" y="5000636"/>
              <a:ext cx="1429648" cy="688044"/>
            </a:xfrm>
            <a:prstGeom prst="rect">
              <a:avLst/>
            </a:prstGeom>
          </p:spPr>
        </p:pic>
        <p:pic>
          <p:nvPicPr>
            <p:cNvPr id="11" name="10 Imagen" descr="aventureros2.gif"/>
            <p:cNvPicPr>
              <a:picLocks noChangeAspect="1"/>
            </p:cNvPicPr>
            <p:nvPr/>
          </p:nvPicPr>
          <p:blipFill>
            <a:blip r:embed="rId3" cstate="print"/>
            <a:stretch>
              <a:fillRect/>
            </a:stretch>
          </p:blipFill>
          <p:spPr>
            <a:xfrm>
              <a:off x="357158" y="2857496"/>
              <a:ext cx="738537" cy="700133"/>
            </a:xfrm>
            <a:prstGeom prst="rect">
              <a:avLst/>
            </a:prstGeom>
          </p:spPr>
        </p:pic>
        <p:pic>
          <p:nvPicPr>
            <p:cNvPr id="12" name="11 Imagen" descr="castorcitos.gif"/>
            <p:cNvPicPr>
              <a:picLocks noChangeAspect="1"/>
            </p:cNvPicPr>
            <p:nvPr/>
          </p:nvPicPr>
          <p:blipFill>
            <a:blip r:embed="rId4" cstate="print"/>
            <a:stretch>
              <a:fillRect/>
            </a:stretch>
          </p:blipFill>
          <p:spPr>
            <a:xfrm>
              <a:off x="428596" y="4000504"/>
              <a:ext cx="642942" cy="642942"/>
            </a:xfrm>
            <a:prstGeom prst="rect">
              <a:avLst/>
            </a:prstGeom>
          </p:spPr>
        </p:pic>
        <p:pic>
          <p:nvPicPr>
            <p:cNvPr id="13" name="Picture 13"/>
            <p:cNvPicPr>
              <a:picLocks noChangeAspect="1" noChangeArrowheads="1"/>
            </p:cNvPicPr>
            <p:nvPr/>
          </p:nvPicPr>
          <p:blipFill>
            <a:blip r:embed="rId5"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4" name="Picture 16"/>
            <p:cNvPicPr>
              <a:picLocks noChangeAspect="1" noChangeArrowheads="1"/>
            </p:cNvPicPr>
            <p:nvPr/>
          </p:nvPicPr>
          <p:blipFill>
            <a:blip r:embed="rId6"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6" name="5 Rectángulo"/>
          <p:cNvSpPr/>
          <p:nvPr/>
        </p:nvSpPr>
        <p:spPr>
          <a:xfrm>
            <a:off x="1547664" y="724049"/>
            <a:ext cx="6786610" cy="5509200"/>
          </a:xfrm>
          <a:prstGeom prst="rect">
            <a:avLst/>
          </a:prstGeom>
        </p:spPr>
        <p:txBody>
          <a:bodyPr wrap="square">
            <a:spAutoFit/>
          </a:bodyPr>
          <a:lstStyle/>
          <a:p>
            <a:pPr algn="just"/>
            <a:r>
              <a:rPr lang="es-ES" sz="2000" dirty="0" smtClean="0">
                <a:latin typeface="Arial" pitchFamily="34" charset="0"/>
                <a:cs typeface="Arial" pitchFamily="34" charset="0"/>
              </a:rPr>
              <a:t>Respecto de este tema la DSA ha votado lo siguiente:</a:t>
            </a:r>
          </a:p>
          <a:p>
            <a:pPr algn="just"/>
            <a:endParaRPr lang="es-ES" sz="2000" dirty="0" smtClean="0">
              <a:latin typeface="Arial" pitchFamily="34" charset="0"/>
              <a:cs typeface="Arial" pitchFamily="34" charset="0"/>
            </a:endParaRPr>
          </a:p>
          <a:p>
            <a:pPr algn="just">
              <a:buFont typeface="Wingdings" pitchFamily="2" charset="2"/>
              <a:buChar char="ü"/>
            </a:pPr>
            <a:r>
              <a:rPr lang="es-ES" dirty="0" smtClean="0">
                <a:latin typeface="Arial" pitchFamily="34" charset="0"/>
                <a:cs typeface="Arial" pitchFamily="34" charset="0"/>
              </a:rPr>
              <a:t>Recomendar no usar el termino bautismo de niños y si de juveniles teniendo en cuenta que la IASD no bautiza niños.</a:t>
            </a:r>
          </a:p>
          <a:p>
            <a:pPr algn="just">
              <a:buFont typeface="Wingdings" pitchFamily="2" charset="2"/>
              <a:buChar char="ü"/>
            </a:pPr>
            <a:r>
              <a:rPr lang="es-ES" dirty="0" smtClean="0">
                <a:latin typeface="Arial" pitchFamily="34" charset="0"/>
                <a:cs typeface="Arial" pitchFamily="34" charset="0"/>
              </a:rPr>
              <a:t>La edad mínima para el bautismo es la recomendada por el espíritu de profecía. 8 años en adelante.(Conducción del niños p.464).</a:t>
            </a:r>
          </a:p>
          <a:p>
            <a:pPr algn="just">
              <a:buFont typeface="Wingdings" pitchFamily="2" charset="2"/>
              <a:buChar char="ü"/>
            </a:pPr>
            <a:r>
              <a:rPr lang="es-ES" dirty="0" smtClean="0">
                <a:latin typeface="Arial" pitchFamily="34" charset="0"/>
                <a:cs typeface="Arial" pitchFamily="34" charset="0"/>
              </a:rPr>
              <a:t>Los Pastores adventistas solo podrán bautizar juveniles cuando uno de los padres o responsable sea miembro de la iglesia y el candidato cuente con la debida instrucción.</a:t>
            </a:r>
          </a:p>
          <a:p>
            <a:pPr algn="just">
              <a:buFont typeface="Wingdings" pitchFamily="2" charset="2"/>
              <a:buChar char="ü"/>
            </a:pPr>
            <a:r>
              <a:rPr lang="es-ES" dirty="0" smtClean="0">
                <a:latin typeface="Arial" pitchFamily="34" charset="0"/>
                <a:cs typeface="Arial" pitchFamily="34" charset="0"/>
              </a:rPr>
              <a:t>Que los certificados de bautismo de los juveniles hasta los 16 años sean firmados por sus padres o responsables directos.</a:t>
            </a:r>
          </a:p>
          <a:p>
            <a:pPr algn="just">
              <a:buFont typeface="Wingdings" pitchFamily="2" charset="2"/>
              <a:buChar char="ü"/>
            </a:pPr>
            <a:r>
              <a:rPr lang="es-ES" dirty="0" smtClean="0">
                <a:latin typeface="Arial" pitchFamily="34" charset="0"/>
                <a:cs typeface="Arial" pitchFamily="34" charset="0"/>
              </a:rPr>
              <a:t>Que los juveniles cuyos padres no sean adventistas sean bautizados normalmente a partir de los 13 años después de recibir la debida instrucción.</a:t>
            </a:r>
          </a:p>
          <a:p>
            <a:pPr algn="just"/>
            <a:endParaRPr lang="es-ES" sz="2000" dirty="0" smtClean="0">
              <a:latin typeface="Arial" pitchFamily="34" charset="0"/>
              <a:cs typeface="Arial" pitchFamily="34" charset="0"/>
            </a:endParaRPr>
          </a:p>
          <a:p>
            <a:pPr algn="just"/>
            <a:endParaRPr lang="es-ES" sz="2000" dirty="0" smtClean="0">
              <a:latin typeface="Arial" pitchFamily="34" charset="0"/>
              <a:cs typeface="Arial" pitchFamily="34" charset="0"/>
            </a:endParaRPr>
          </a:p>
          <a:p>
            <a:endParaRPr lang="es-ES" b="1" dirty="0" smtClean="0">
              <a:latin typeface="Arial" pitchFamily="34" charset="0"/>
              <a:cs typeface="Arial" pitchFamily="34" charset="0"/>
            </a:endParaRPr>
          </a:p>
          <a:p>
            <a:endParaRPr lang="es-ES" sz="2000" i="1" dirty="0" smtClean="0">
              <a:latin typeface="Arial" pitchFamily="34" charset="0"/>
              <a:cs typeface="Arial" pitchFamily="34" charset="0"/>
            </a:endParaRPr>
          </a:p>
        </p:txBody>
      </p:sp>
      <p:sp>
        <p:nvSpPr>
          <p:cNvPr id="16" name="15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
        <p:nvSpPr>
          <p:cNvPr id="15" name="14 CuadroTexto"/>
          <p:cNvSpPr txBox="1"/>
          <p:nvPr/>
        </p:nvSpPr>
        <p:spPr>
          <a:xfrm>
            <a:off x="5500694" y="71414"/>
            <a:ext cx="4929222"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EL BAUTISMO DE MENORES</a:t>
            </a:r>
            <a:endParaRPr lang="es-ES" b="1"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logo 2011.png"/>
            <p:cNvPicPr>
              <a:picLocks noChangeAspect="1"/>
            </p:cNvPicPr>
            <p:nvPr/>
          </p:nvPicPr>
          <p:blipFill>
            <a:blip r:embed="rId2" cstate="print"/>
            <a:stretch>
              <a:fillRect/>
            </a:stretch>
          </p:blipFill>
          <p:spPr>
            <a:xfrm>
              <a:off x="-32" y="5000636"/>
              <a:ext cx="1429648" cy="688044"/>
            </a:xfrm>
            <a:prstGeom prst="rect">
              <a:avLst/>
            </a:prstGeom>
          </p:spPr>
        </p:pic>
        <p:pic>
          <p:nvPicPr>
            <p:cNvPr id="11" name="10 Imagen" descr="aventureros2.gif"/>
            <p:cNvPicPr>
              <a:picLocks noChangeAspect="1"/>
            </p:cNvPicPr>
            <p:nvPr/>
          </p:nvPicPr>
          <p:blipFill>
            <a:blip r:embed="rId3" cstate="print"/>
            <a:stretch>
              <a:fillRect/>
            </a:stretch>
          </p:blipFill>
          <p:spPr>
            <a:xfrm>
              <a:off x="357158" y="2857496"/>
              <a:ext cx="738537" cy="700133"/>
            </a:xfrm>
            <a:prstGeom prst="rect">
              <a:avLst/>
            </a:prstGeom>
          </p:spPr>
        </p:pic>
        <p:pic>
          <p:nvPicPr>
            <p:cNvPr id="12" name="11 Imagen" descr="castorcitos.gif"/>
            <p:cNvPicPr>
              <a:picLocks noChangeAspect="1"/>
            </p:cNvPicPr>
            <p:nvPr/>
          </p:nvPicPr>
          <p:blipFill>
            <a:blip r:embed="rId4" cstate="print"/>
            <a:stretch>
              <a:fillRect/>
            </a:stretch>
          </p:blipFill>
          <p:spPr>
            <a:xfrm>
              <a:off x="428596" y="4000504"/>
              <a:ext cx="642942" cy="642942"/>
            </a:xfrm>
            <a:prstGeom prst="rect">
              <a:avLst/>
            </a:prstGeom>
          </p:spPr>
        </p:pic>
        <p:pic>
          <p:nvPicPr>
            <p:cNvPr id="13" name="Picture 13"/>
            <p:cNvPicPr>
              <a:picLocks noChangeAspect="1" noChangeArrowheads="1"/>
            </p:cNvPicPr>
            <p:nvPr/>
          </p:nvPicPr>
          <p:blipFill>
            <a:blip r:embed="rId5"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4" name="Picture 16"/>
            <p:cNvPicPr>
              <a:picLocks noChangeAspect="1" noChangeArrowheads="1"/>
            </p:cNvPicPr>
            <p:nvPr/>
          </p:nvPicPr>
          <p:blipFill>
            <a:blip r:embed="rId6"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4" name="3 CuadroTexto"/>
          <p:cNvSpPr txBox="1"/>
          <p:nvPr/>
        </p:nvSpPr>
        <p:spPr>
          <a:xfrm>
            <a:off x="7143768" y="-24"/>
            <a:ext cx="1785950"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CONCLUSIÓN</a:t>
            </a:r>
            <a:endParaRPr lang="es-ES" b="1" dirty="0">
              <a:solidFill>
                <a:schemeClr val="tx2">
                  <a:lumMod val="60000"/>
                  <a:lumOff val="40000"/>
                </a:schemeClr>
              </a:solidFill>
              <a:latin typeface="Arial" pitchFamily="34" charset="0"/>
              <a:cs typeface="Arial" pitchFamily="34" charset="0"/>
            </a:endParaRPr>
          </a:p>
        </p:txBody>
      </p:sp>
      <p:sp>
        <p:nvSpPr>
          <p:cNvPr id="6" name="5 Rectángulo"/>
          <p:cNvSpPr/>
          <p:nvPr/>
        </p:nvSpPr>
        <p:spPr>
          <a:xfrm>
            <a:off x="1857356" y="714356"/>
            <a:ext cx="6786610" cy="5663089"/>
          </a:xfrm>
          <a:prstGeom prst="rect">
            <a:avLst/>
          </a:prstGeom>
        </p:spPr>
        <p:txBody>
          <a:bodyPr wrap="square">
            <a:spAutoFit/>
          </a:bodyPr>
          <a:lstStyle/>
          <a:p>
            <a:pPr algn="just"/>
            <a:r>
              <a:rPr lang="es-ES" sz="2000" b="1" dirty="0" smtClean="0">
                <a:latin typeface="Arial" pitchFamily="34" charset="0"/>
                <a:cs typeface="Arial" pitchFamily="34" charset="0"/>
              </a:rPr>
              <a:t>¿Entonces que debo hacer ahora?</a:t>
            </a:r>
          </a:p>
          <a:p>
            <a:pPr algn="just"/>
            <a:endParaRPr lang="es-ES" b="1" dirty="0" smtClean="0">
              <a:latin typeface="Arial" pitchFamily="34" charset="0"/>
              <a:cs typeface="Arial" pitchFamily="34" charset="0"/>
            </a:endParaRPr>
          </a:p>
          <a:p>
            <a:pPr algn="just"/>
            <a:r>
              <a:rPr lang="es-ES" dirty="0" smtClean="0">
                <a:latin typeface="Arial" pitchFamily="34" charset="0"/>
                <a:cs typeface="Arial" pitchFamily="34" charset="0"/>
              </a:rPr>
              <a:t>El Señor ha puesto en tus manos una enorme bendición, servirle guiando a los niños a sus pies y apoyando su formación para la vida.</a:t>
            </a:r>
          </a:p>
          <a:p>
            <a:pPr algn="just"/>
            <a:endParaRPr lang="es-ES" dirty="0" smtClean="0">
              <a:latin typeface="Arial" pitchFamily="34" charset="0"/>
              <a:cs typeface="Arial" pitchFamily="34" charset="0"/>
            </a:endParaRPr>
          </a:p>
          <a:p>
            <a:pPr algn="just"/>
            <a:r>
              <a:rPr lang="es-ES" i="1" dirty="0" smtClean="0">
                <a:latin typeface="Arial" pitchFamily="34" charset="0"/>
                <a:cs typeface="Arial" pitchFamily="34" charset="0"/>
              </a:rPr>
              <a:t>“Si son debidamente instruidos, los niños, aun los de poca edad, pueden tener opiniones correctas acerca de su estado de pecado y el camino de salvación por Cristo”(Conducción del niño Pág.464)</a:t>
            </a:r>
          </a:p>
          <a:p>
            <a:pPr algn="just"/>
            <a:endParaRPr lang="es-ES" i="1" dirty="0" smtClean="0">
              <a:latin typeface="Arial" pitchFamily="34" charset="0"/>
              <a:cs typeface="Arial" pitchFamily="34" charset="0"/>
            </a:endParaRPr>
          </a:p>
          <a:p>
            <a:pPr algn="just"/>
            <a:r>
              <a:rPr lang="es-ES" i="1" dirty="0" smtClean="0">
                <a:latin typeface="Arial" pitchFamily="34" charset="0"/>
                <a:cs typeface="Arial" pitchFamily="34" charset="0"/>
              </a:rPr>
              <a:t>El Señor a prometido que pronto:</a:t>
            </a:r>
          </a:p>
          <a:p>
            <a:pPr algn="just"/>
            <a:endParaRPr lang="es-ES" i="1" dirty="0" smtClean="0">
              <a:latin typeface="Arial" pitchFamily="34" charset="0"/>
              <a:cs typeface="Arial" pitchFamily="34" charset="0"/>
            </a:endParaRPr>
          </a:p>
          <a:p>
            <a:pPr algn="just"/>
            <a:r>
              <a:rPr lang="es-ES" i="1" dirty="0" smtClean="0">
                <a:latin typeface="Arial" pitchFamily="34" charset="0"/>
                <a:cs typeface="Arial" pitchFamily="34" charset="0"/>
              </a:rPr>
              <a:t>“…derramaré mi Espíritu sobre todo el género humano.  Los hijos y las hijas de ustedes profetizarán,  tendrán sueños los ancianos y visiones los jóvenes.”(Joel 3:28)</a:t>
            </a:r>
          </a:p>
          <a:p>
            <a:pPr algn="just"/>
            <a:endParaRPr lang="es-ES" i="1" dirty="0" smtClean="0">
              <a:latin typeface="Arial" pitchFamily="34" charset="0"/>
              <a:cs typeface="Arial" pitchFamily="34" charset="0"/>
            </a:endParaRPr>
          </a:p>
          <a:p>
            <a:pPr algn="just"/>
            <a:r>
              <a:rPr lang="es-ES" i="1" dirty="0" smtClean="0">
                <a:latin typeface="Arial" pitchFamily="34" charset="0"/>
                <a:cs typeface="Arial" pitchFamily="34" charset="0"/>
              </a:rPr>
              <a:t>¿Estarán preparados tus niños?, tu eres parte importante para que así sea.</a:t>
            </a:r>
          </a:p>
          <a:p>
            <a:endParaRPr lang="es-ES" sz="2000" i="1" dirty="0" smtClean="0">
              <a:latin typeface="Arial" pitchFamily="34" charset="0"/>
              <a:cs typeface="Arial" pitchFamily="34" charset="0"/>
            </a:endParaRPr>
          </a:p>
        </p:txBody>
      </p:sp>
      <p:sp>
        <p:nvSpPr>
          <p:cNvPr id="16" name="15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786578" y="59272"/>
            <a:ext cx="3071834"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INTRODUCCIÓN</a:t>
            </a:r>
            <a:endParaRPr lang="es-ES" b="1" dirty="0">
              <a:solidFill>
                <a:schemeClr val="tx2">
                  <a:lumMod val="60000"/>
                  <a:lumOff val="40000"/>
                </a:schemeClr>
              </a:solidFill>
              <a:latin typeface="Arial" pitchFamily="34" charset="0"/>
              <a:cs typeface="Arial" pitchFamily="34" charset="0"/>
            </a:endParaRPr>
          </a:p>
        </p:txBody>
      </p:sp>
      <p:sp>
        <p:nvSpPr>
          <p:cNvPr id="5" name="4 Rectángulo"/>
          <p:cNvSpPr/>
          <p:nvPr/>
        </p:nvSpPr>
        <p:spPr>
          <a:xfrm>
            <a:off x="1500166" y="785794"/>
            <a:ext cx="7429552" cy="2400657"/>
          </a:xfrm>
          <a:prstGeom prst="rect">
            <a:avLst/>
          </a:prstGeom>
        </p:spPr>
        <p:txBody>
          <a:bodyPr wrap="square">
            <a:spAutoFit/>
          </a:bodyPr>
          <a:lstStyle/>
          <a:p>
            <a:pPr algn="just"/>
            <a:r>
              <a:rPr lang="es-ES" sz="2000" b="1" dirty="0" smtClean="0">
                <a:latin typeface="Arial" pitchFamily="34" charset="0"/>
                <a:cs typeface="Arial" pitchFamily="34" charset="0"/>
              </a:rPr>
              <a:t>Objetivo de este Tema</a:t>
            </a:r>
          </a:p>
          <a:p>
            <a:pPr algn="just"/>
            <a:endParaRPr lang="es-ES" sz="2000" b="1" dirty="0" smtClean="0">
              <a:latin typeface="Arial" pitchFamily="34" charset="0"/>
              <a:cs typeface="Arial" pitchFamily="34" charset="0"/>
            </a:endParaRPr>
          </a:p>
          <a:p>
            <a:pPr algn="just"/>
            <a:r>
              <a:rPr lang="es-ES" dirty="0" smtClean="0">
                <a:latin typeface="Arial" pitchFamily="34" charset="0"/>
                <a:cs typeface="Arial" pitchFamily="34" charset="0"/>
              </a:rPr>
              <a:t>Mantener la Visión del Club fijada en la salvación y servicio, buscando llevar a sus niños a la Iglesia, a Dios y al Cielo. </a:t>
            </a:r>
          </a:p>
          <a:p>
            <a:endParaRPr lang="es-ES" sz="2000" dirty="0" smtClean="0">
              <a:latin typeface="Arial" pitchFamily="34" charset="0"/>
              <a:cs typeface="Arial" pitchFamily="34" charset="0"/>
            </a:endParaRPr>
          </a:p>
          <a:p>
            <a:pPr algn="just"/>
            <a:r>
              <a:rPr lang="es-ES" dirty="0" smtClean="0">
                <a:latin typeface="Arial" pitchFamily="34" charset="0"/>
                <a:cs typeface="Arial" pitchFamily="34" charset="0"/>
              </a:rPr>
              <a:t>Convertir al Club en una Agencia Misionera capaz de salvar a sus miembros y conquistar otras personas para Jesús. </a:t>
            </a:r>
          </a:p>
          <a:p>
            <a:pPr algn="just"/>
            <a:r>
              <a:rPr lang="es-ES" dirty="0" smtClean="0">
                <a:latin typeface="Arial" pitchFamily="34" charset="0"/>
                <a:cs typeface="Arial" pitchFamily="34" charset="0"/>
              </a:rPr>
              <a:t>Contenido: </a:t>
            </a:r>
          </a:p>
        </p:txBody>
      </p:sp>
      <p:sp>
        <p:nvSpPr>
          <p:cNvPr id="7" name="6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grpSp>
        <p:nvGrpSpPr>
          <p:cNvPr id="16" name="15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10 Imagen" descr="logo 2011.png"/>
            <p:cNvPicPr>
              <a:picLocks noChangeAspect="1"/>
            </p:cNvPicPr>
            <p:nvPr/>
          </p:nvPicPr>
          <p:blipFill>
            <a:blip r:embed="rId2" cstate="print"/>
            <a:stretch>
              <a:fillRect/>
            </a:stretch>
          </p:blipFill>
          <p:spPr>
            <a:xfrm>
              <a:off x="-32" y="5000636"/>
              <a:ext cx="1429648" cy="688044"/>
            </a:xfrm>
            <a:prstGeom prst="rect">
              <a:avLst/>
            </a:prstGeom>
          </p:spPr>
        </p:pic>
        <p:pic>
          <p:nvPicPr>
            <p:cNvPr id="12" name="11 Imagen" descr="aventureros2.gif"/>
            <p:cNvPicPr>
              <a:picLocks noChangeAspect="1"/>
            </p:cNvPicPr>
            <p:nvPr/>
          </p:nvPicPr>
          <p:blipFill>
            <a:blip r:embed="rId3" cstate="print"/>
            <a:stretch>
              <a:fillRect/>
            </a:stretch>
          </p:blipFill>
          <p:spPr>
            <a:xfrm>
              <a:off x="357158" y="2857496"/>
              <a:ext cx="738537" cy="700133"/>
            </a:xfrm>
            <a:prstGeom prst="rect">
              <a:avLst/>
            </a:prstGeom>
          </p:spPr>
        </p:pic>
        <p:pic>
          <p:nvPicPr>
            <p:cNvPr id="13" name="12 Imagen" descr="castorcitos.gif"/>
            <p:cNvPicPr>
              <a:picLocks noChangeAspect="1"/>
            </p:cNvPicPr>
            <p:nvPr/>
          </p:nvPicPr>
          <p:blipFill>
            <a:blip r:embed="rId4" cstate="print"/>
            <a:stretch>
              <a:fillRect/>
            </a:stretch>
          </p:blipFill>
          <p:spPr>
            <a:xfrm>
              <a:off x="428596" y="4000504"/>
              <a:ext cx="642942" cy="642942"/>
            </a:xfrm>
            <a:prstGeom prst="rect">
              <a:avLst/>
            </a:prstGeom>
          </p:spPr>
        </p:pic>
        <p:pic>
          <p:nvPicPr>
            <p:cNvPr id="14" name="Picture 13"/>
            <p:cNvPicPr>
              <a:picLocks noChangeAspect="1" noChangeArrowheads="1"/>
            </p:cNvPicPr>
            <p:nvPr/>
          </p:nvPicPr>
          <p:blipFill>
            <a:blip r:embed="rId5"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5" name="Picture 16"/>
            <p:cNvPicPr>
              <a:picLocks noChangeAspect="1" noChangeArrowheads="1"/>
            </p:cNvPicPr>
            <p:nvPr/>
          </p:nvPicPr>
          <p:blipFill>
            <a:blip r:embed="rId6" cstate="print"/>
            <a:srcRect/>
            <a:stretch>
              <a:fillRect/>
            </a:stretch>
          </p:blipFill>
          <p:spPr bwMode="auto">
            <a:xfrm>
              <a:off x="285720" y="714356"/>
              <a:ext cx="774994" cy="714380"/>
            </a:xfrm>
            <a:prstGeom prst="rect">
              <a:avLst/>
            </a:prstGeom>
            <a:noFill/>
            <a:ln w="9525">
              <a:noFill/>
              <a:miter lim="800000"/>
              <a:headEnd/>
              <a:tailEnd/>
            </a:ln>
            <a:effectLst/>
          </p:spPr>
        </p:pic>
      </p:grpSp>
      <p:pic>
        <p:nvPicPr>
          <p:cNvPr id="1026" name="Picture 2"/>
          <p:cNvPicPr>
            <a:picLocks noChangeAspect="1" noChangeArrowheads="1"/>
          </p:cNvPicPr>
          <p:nvPr/>
        </p:nvPicPr>
        <p:blipFill>
          <a:blip r:embed="rId7" cstate="print"/>
          <a:srcRect/>
          <a:stretch>
            <a:fillRect/>
          </a:stretch>
        </p:blipFill>
        <p:spPr bwMode="auto">
          <a:xfrm>
            <a:off x="5436096" y="3068960"/>
            <a:ext cx="2985889" cy="2649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32" y="0"/>
            <a:ext cx="1500198" cy="6858000"/>
            <a:chOff x="-32" y="0"/>
            <a:chExt cx="1500198" cy="6858000"/>
          </a:xfrm>
        </p:grpSpPr>
        <p:sp>
          <p:nvSpPr>
            <p:cNvPr id="9" name="8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10 Imagen" descr="logo 2011.png"/>
            <p:cNvPicPr>
              <a:picLocks noChangeAspect="1"/>
            </p:cNvPicPr>
            <p:nvPr/>
          </p:nvPicPr>
          <p:blipFill>
            <a:blip r:embed="rId2" cstate="print"/>
            <a:stretch>
              <a:fillRect/>
            </a:stretch>
          </p:blipFill>
          <p:spPr>
            <a:xfrm>
              <a:off x="-32" y="5000636"/>
              <a:ext cx="1429648" cy="688044"/>
            </a:xfrm>
            <a:prstGeom prst="rect">
              <a:avLst/>
            </a:prstGeom>
          </p:spPr>
        </p:pic>
        <p:pic>
          <p:nvPicPr>
            <p:cNvPr id="12" name="11 Imagen" descr="aventureros2.gif"/>
            <p:cNvPicPr>
              <a:picLocks noChangeAspect="1"/>
            </p:cNvPicPr>
            <p:nvPr/>
          </p:nvPicPr>
          <p:blipFill>
            <a:blip r:embed="rId3" cstate="print"/>
            <a:stretch>
              <a:fillRect/>
            </a:stretch>
          </p:blipFill>
          <p:spPr>
            <a:xfrm>
              <a:off x="357158" y="2857496"/>
              <a:ext cx="738537" cy="700133"/>
            </a:xfrm>
            <a:prstGeom prst="rect">
              <a:avLst/>
            </a:prstGeom>
          </p:spPr>
        </p:pic>
        <p:pic>
          <p:nvPicPr>
            <p:cNvPr id="13" name="12 Imagen" descr="castorcitos.gif"/>
            <p:cNvPicPr>
              <a:picLocks noChangeAspect="1"/>
            </p:cNvPicPr>
            <p:nvPr/>
          </p:nvPicPr>
          <p:blipFill>
            <a:blip r:embed="rId4" cstate="print"/>
            <a:stretch>
              <a:fillRect/>
            </a:stretch>
          </p:blipFill>
          <p:spPr>
            <a:xfrm>
              <a:off x="428596" y="4000504"/>
              <a:ext cx="642942" cy="642942"/>
            </a:xfrm>
            <a:prstGeom prst="rect">
              <a:avLst/>
            </a:prstGeom>
          </p:spPr>
        </p:pic>
        <p:pic>
          <p:nvPicPr>
            <p:cNvPr id="14" name="Picture 13"/>
            <p:cNvPicPr>
              <a:picLocks noChangeAspect="1" noChangeArrowheads="1"/>
            </p:cNvPicPr>
            <p:nvPr/>
          </p:nvPicPr>
          <p:blipFill>
            <a:blip r:embed="rId5"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5" name="Picture 16"/>
            <p:cNvPicPr>
              <a:picLocks noChangeAspect="1" noChangeArrowheads="1"/>
            </p:cNvPicPr>
            <p:nvPr/>
          </p:nvPicPr>
          <p:blipFill>
            <a:blip r:embed="rId6"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6" name="5 Rectángulo"/>
          <p:cNvSpPr/>
          <p:nvPr/>
        </p:nvSpPr>
        <p:spPr>
          <a:xfrm>
            <a:off x="1714480" y="785794"/>
            <a:ext cx="6858048" cy="4585871"/>
          </a:xfrm>
          <a:prstGeom prst="rect">
            <a:avLst/>
          </a:prstGeom>
        </p:spPr>
        <p:txBody>
          <a:bodyPr wrap="square">
            <a:spAutoFit/>
          </a:bodyPr>
          <a:lstStyle/>
          <a:p>
            <a:pPr algn="just"/>
            <a:r>
              <a:rPr lang="es-ES" sz="2000" b="1" dirty="0" smtClean="0">
                <a:latin typeface="Arial" pitchFamily="34" charset="0"/>
                <a:cs typeface="Arial" pitchFamily="34" charset="0"/>
              </a:rPr>
              <a:t>Ejemplos bíblicos:</a:t>
            </a:r>
          </a:p>
          <a:p>
            <a:pPr algn="just"/>
            <a:endParaRPr lang="es-ES" sz="2000" b="1" dirty="0" smtClean="0">
              <a:latin typeface="Arial" pitchFamily="34" charset="0"/>
              <a:cs typeface="Arial" pitchFamily="34" charset="0"/>
            </a:endParaRPr>
          </a:p>
          <a:p>
            <a:pPr algn="just"/>
            <a:r>
              <a:rPr lang="es-ES" dirty="0" smtClean="0">
                <a:latin typeface="Arial" pitchFamily="34" charset="0"/>
                <a:cs typeface="Arial" pitchFamily="34" charset="0"/>
              </a:rPr>
              <a:t>Las escrituras nos muestran diversas historias donde los niños fueron agentes de salvación:</a:t>
            </a:r>
          </a:p>
          <a:p>
            <a:pPr algn="just"/>
            <a:endParaRPr lang="es-ES" dirty="0" smtClean="0">
              <a:latin typeface="Arial" pitchFamily="34" charset="0"/>
              <a:cs typeface="Arial" pitchFamily="34" charset="0"/>
            </a:endParaRPr>
          </a:p>
          <a:p>
            <a:pPr algn="just"/>
            <a:r>
              <a:rPr lang="es-ES" b="1" dirty="0" smtClean="0">
                <a:latin typeface="Arial" pitchFamily="34" charset="0"/>
                <a:cs typeface="Arial" pitchFamily="34" charset="0"/>
              </a:rPr>
              <a:t>La sierva de Naamán(2 Reyes 5:1-26):</a:t>
            </a:r>
            <a:r>
              <a:rPr lang="es-ES" dirty="0" smtClean="0">
                <a:latin typeface="Arial" pitchFamily="34" charset="0"/>
                <a:cs typeface="Arial" pitchFamily="34" charset="0"/>
              </a:rPr>
              <a:t>”</a:t>
            </a:r>
            <a:r>
              <a:rPr lang="es-ES" i="1" dirty="0" smtClean="0">
                <a:latin typeface="Arial" pitchFamily="34" charset="0"/>
                <a:cs typeface="Arial" pitchFamily="34" charset="0"/>
              </a:rPr>
              <a:t>Un día la muchacha le dijo a su ama: Ojalá el amo fuera a ver al profeta que hay en Samaria, porque él lo sanaría de su lepra.”(Vers.3)</a:t>
            </a:r>
          </a:p>
          <a:p>
            <a:pPr algn="just"/>
            <a:r>
              <a:rPr lang="es-ES" b="1" dirty="0" smtClean="0">
                <a:latin typeface="Arial" pitchFamily="34" charset="0"/>
                <a:cs typeface="Arial" pitchFamily="34" charset="0"/>
              </a:rPr>
              <a:t>El niño de los panes y peces(Juan 6:1-14):</a:t>
            </a:r>
            <a:r>
              <a:rPr lang="es-ES" i="1" dirty="0" smtClean="0">
                <a:latin typeface="Arial" pitchFamily="34" charset="0"/>
                <a:cs typeface="Arial" pitchFamily="34" charset="0"/>
              </a:rPr>
              <a:t>”Aquí hay un muchacho que tiene cinco panes de cebada y dos pescados, pero ¿qué es esto para tanta gente? ”(Vers.9)</a:t>
            </a:r>
          </a:p>
          <a:p>
            <a:pPr algn="just"/>
            <a:endParaRPr lang="es-ES" b="1" i="1" dirty="0" smtClean="0">
              <a:latin typeface="Arial" pitchFamily="34" charset="0"/>
              <a:cs typeface="Arial" pitchFamily="34" charset="0"/>
            </a:endParaRPr>
          </a:p>
          <a:p>
            <a:pPr algn="just"/>
            <a:r>
              <a:rPr lang="es-ES" dirty="0" smtClean="0">
                <a:latin typeface="Arial" pitchFamily="34" charset="0"/>
                <a:cs typeface="Arial" pitchFamily="34" charset="0"/>
              </a:rPr>
              <a:t>Dios ama a los niños y quiere usarlos en su obra, son tan siervos suyos como cualquier adulto y es nuestra tarea prepararlos para su salvación de tal forma que puedan ser usados por Jesús para que otros le conozcan.</a:t>
            </a:r>
          </a:p>
        </p:txBody>
      </p:sp>
      <p:sp>
        <p:nvSpPr>
          <p:cNvPr id="16" name="15 CuadroTexto"/>
          <p:cNvSpPr txBox="1"/>
          <p:nvPr/>
        </p:nvSpPr>
        <p:spPr>
          <a:xfrm>
            <a:off x="4143372" y="71414"/>
            <a:ext cx="8858312"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LOS AVENTUREROS COMO MISIONEROS</a:t>
            </a:r>
            <a:endParaRPr lang="es-ES" b="1" dirty="0">
              <a:solidFill>
                <a:schemeClr val="tx2">
                  <a:lumMod val="60000"/>
                  <a:lumOff val="40000"/>
                </a:schemeClr>
              </a:solidFill>
              <a:latin typeface="Arial" pitchFamily="34" charset="0"/>
              <a:cs typeface="Arial" pitchFamily="34" charset="0"/>
            </a:endParaRPr>
          </a:p>
        </p:txBody>
      </p:sp>
      <p:sp>
        <p:nvSpPr>
          <p:cNvPr id="17" name="16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683052" y="4077072"/>
            <a:ext cx="2425452" cy="2263755"/>
          </a:xfrm>
          <a:prstGeom prst="rect">
            <a:avLst/>
          </a:prstGeom>
          <a:noFill/>
          <a:ln w="9525">
            <a:noFill/>
            <a:miter lim="800000"/>
            <a:headEnd/>
            <a:tailEnd/>
          </a:ln>
        </p:spPr>
      </p:pic>
      <p:grpSp>
        <p:nvGrpSpPr>
          <p:cNvPr id="5" name="4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logo 2011.png"/>
            <p:cNvPicPr>
              <a:picLocks noChangeAspect="1"/>
            </p:cNvPicPr>
            <p:nvPr/>
          </p:nvPicPr>
          <p:blipFill>
            <a:blip r:embed="rId3" cstate="print"/>
            <a:stretch>
              <a:fillRect/>
            </a:stretch>
          </p:blipFill>
          <p:spPr>
            <a:xfrm>
              <a:off x="-32" y="5000636"/>
              <a:ext cx="1429648" cy="688044"/>
            </a:xfrm>
            <a:prstGeom prst="rect">
              <a:avLst/>
            </a:prstGeom>
          </p:spPr>
        </p:pic>
        <p:pic>
          <p:nvPicPr>
            <p:cNvPr id="11" name="10 Imagen" descr="aventureros2.gif"/>
            <p:cNvPicPr>
              <a:picLocks noChangeAspect="1"/>
            </p:cNvPicPr>
            <p:nvPr/>
          </p:nvPicPr>
          <p:blipFill>
            <a:blip r:embed="rId4" cstate="print"/>
            <a:stretch>
              <a:fillRect/>
            </a:stretch>
          </p:blipFill>
          <p:spPr>
            <a:xfrm>
              <a:off x="357158" y="2857496"/>
              <a:ext cx="738537" cy="700133"/>
            </a:xfrm>
            <a:prstGeom prst="rect">
              <a:avLst/>
            </a:prstGeom>
          </p:spPr>
        </p:pic>
        <p:pic>
          <p:nvPicPr>
            <p:cNvPr id="12" name="11 Imagen" descr="castorcitos.gif"/>
            <p:cNvPicPr>
              <a:picLocks noChangeAspect="1"/>
            </p:cNvPicPr>
            <p:nvPr/>
          </p:nvPicPr>
          <p:blipFill>
            <a:blip r:embed="rId5" cstate="print"/>
            <a:stretch>
              <a:fillRect/>
            </a:stretch>
          </p:blipFill>
          <p:spPr>
            <a:xfrm>
              <a:off x="428596" y="4000504"/>
              <a:ext cx="642942" cy="642942"/>
            </a:xfrm>
            <a:prstGeom prst="rect">
              <a:avLst/>
            </a:prstGeom>
          </p:spPr>
        </p:pic>
        <p:pic>
          <p:nvPicPr>
            <p:cNvPr id="13" name="Picture 13"/>
            <p:cNvPicPr>
              <a:picLocks noChangeAspect="1" noChangeArrowheads="1"/>
            </p:cNvPicPr>
            <p:nvPr/>
          </p:nvPicPr>
          <p:blipFill>
            <a:blip r:embed="rId6"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4" name="Picture 16"/>
            <p:cNvPicPr>
              <a:picLocks noChangeAspect="1" noChangeArrowheads="1"/>
            </p:cNvPicPr>
            <p:nvPr/>
          </p:nvPicPr>
          <p:blipFill>
            <a:blip r:embed="rId7"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4" name="3 CuadroTexto"/>
          <p:cNvSpPr txBox="1"/>
          <p:nvPr/>
        </p:nvSpPr>
        <p:spPr>
          <a:xfrm>
            <a:off x="4429124" y="59272"/>
            <a:ext cx="5143536"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LOS AVENTUREROS COMO MISIONEROS</a:t>
            </a:r>
            <a:endParaRPr lang="es-ES" b="1" dirty="0">
              <a:solidFill>
                <a:schemeClr val="tx2">
                  <a:lumMod val="60000"/>
                  <a:lumOff val="40000"/>
                </a:schemeClr>
              </a:solidFill>
              <a:latin typeface="Arial" pitchFamily="34" charset="0"/>
              <a:cs typeface="Arial" pitchFamily="34" charset="0"/>
            </a:endParaRPr>
          </a:p>
        </p:txBody>
      </p:sp>
      <p:sp>
        <p:nvSpPr>
          <p:cNvPr id="6" name="5 Rectángulo"/>
          <p:cNvSpPr/>
          <p:nvPr/>
        </p:nvSpPr>
        <p:spPr>
          <a:xfrm>
            <a:off x="1619672" y="632296"/>
            <a:ext cx="7143800" cy="4308872"/>
          </a:xfrm>
          <a:prstGeom prst="rect">
            <a:avLst/>
          </a:prstGeom>
        </p:spPr>
        <p:txBody>
          <a:bodyPr wrap="square">
            <a:spAutoFit/>
          </a:bodyPr>
          <a:lstStyle/>
          <a:p>
            <a:pPr algn="just"/>
            <a:r>
              <a:rPr lang="es-ES" sz="2000" b="1" dirty="0" smtClean="0">
                <a:latin typeface="Arial" pitchFamily="34" charset="0"/>
                <a:cs typeface="Arial" pitchFamily="34" charset="0"/>
              </a:rPr>
              <a:t>Orientaciones de E. White:</a:t>
            </a:r>
          </a:p>
          <a:p>
            <a:pPr algn="just"/>
            <a:endParaRPr lang="es-ES" sz="2000" b="1" dirty="0" smtClean="0">
              <a:latin typeface="Arial" pitchFamily="34" charset="0"/>
              <a:cs typeface="Arial" pitchFamily="34" charset="0"/>
            </a:endParaRPr>
          </a:p>
          <a:p>
            <a:pPr algn="just"/>
            <a:r>
              <a:rPr lang="es-ES" dirty="0" smtClean="0">
                <a:latin typeface="Arial" pitchFamily="34" charset="0"/>
                <a:cs typeface="Arial" pitchFamily="34" charset="0"/>
              </a:rPr>
              <a:t>La sierva del Señor dejó muchas orientaciones respecto de la formación espiritual de los niños.</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a:t>
            </a:r>
            <a:r>
              <a:rPr lang="es-ES" i="1" dirty="0" smtClean="0">
                <a:latin typeface="Arial" pitchFamily="34" charset="0"/>
                <a:cs typeface="Arial" pitchFamily="34" charset="0"/>
              </a:rPr>
              <a:t>Las lecciones que aprende el niño en los primeros siete años de vida tienen más que ver con la formación de su carácter que todo lo que aprende en los años futuros</a:t>
            </a:r>
            <a:r>
              <a:rPr lang="es-ES" dirty="0" smtClean="0">
                <a:latin typeface="Arial" pitchFamily="34" charset="0"/>
                <a:cs typeface="Arial" pitchFamily="34" charset="0"/>
              </a:rPr>
              <a:t>”</a:t>
            </a:r>
            <a:r>
              <a:rPr lang="es-ES" i="1" dirty="0" smtClean="0">
                <a:latin typeface="Arial" pitchFamily="34" charset="0"/>
                <a:cs typeface="Arial" pitchFamily="34" charset="0"/>
              </a:rPr>
              <a:t>(Conducción del niño Pág.177)</a:t>
            </a:r>
          </a:p>
          <a:p>
            <a:pPr algn="just"/>
            <a:endParaRPr lang="es-ES" b="1" i="1" dirty="0" smtClean="0">
              <a:latin typeface="Arial" pitchFamily="34" charset="0"/>
              <a:cs typeface="Arial" pitchFamily="34" charset="0"/>
            </a:endParaRPr>
          </a:p>
          <a:p>
            <a:pPr algn="just"/>
            <a:r>
              <a:rPr lang="es-ES" i="1" dirty="0" smtClean="0">
                <a:latin typeface="Arial" pitchFamily="34" charset="0"/>
                <a:cs typeface="Arial" pitchFamily="34" charset="0"/>
              </a:rPr>
              <a:t>“Al Salvador del mundo le agrada que los niños y los jóvenes le entreguen su corazón. Quizá haya sin gran ejército de niños que serán hallados fieles a Dios porque andan en la luz, así como Cristo está en la luz”(Mensajes para los jóvenes Pág. 331)</a:t>
            </a:r>
          </a:p>
          <a:p>
            <a:endParaRPr lang="es-ES" i="1" dirty="0" smtClean="0">
              <a:latin typeface="Arial" pitchFamily="34" charset="0"/>
              <a:cs typeface="Arial" pitchFamily="34" charset="0"/>
            </a:endParaRPr>
          </a:p>
          <a:p>
            <a:endParaRPr lang="es-ES" i="1" dirty="0" smtClean="0">
              <a:latin typeface="Arial" pitchFamily="34" charset="0"/>
              <a:cs typeface="Arial" pitchFamily="34" charset="0"/>
            </a:endParaRPr>
          </a:p>
        </p:txBody>
      </p:sp>
      <p:sp>
        <p:nvSpPr>
          <p:cNvPr id="16" name="15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logo 2011.png"/>
            <p:cNvPicPr>
              <a:picLocks noChangeAspect="1"/>
            </p:cNvPicPr>
            <p:nvPr/>
          </p:nvPicPr>
          <p:blipFill>
            <a:blip r:embed="rId2" cstate="print"/>
            <a:stretch>
              <a:fillRect/>
            </a:stretch>
          </p:blipFill>
          <p:spPr>
            <a:xfrm>
              <a:off x="-32" y="5000636"/>
              <a:ext cx="1429648" cy="688044"/>
            </a:xfrm>
            <a:prstGeom prst="rect">
              <a:avLst/>
            </a:prstGeom>
          </p:spPr>
        </p:pic>
        <p:pic>
          <p:nvPicPr>
            <p:cNvPr id="11" name="10 Imagen" descr="aventureros2.gif"/>
            <p:cNvPicPr>
              <a:picLocks noChangeAspect="1"/>
            </p:cNvPicPr>
            <p:nvPr/>
          </p:nvPicPr>
          <p:blipFill>
            <a:blip r:embed="rId3" cstate="print"/>
            <a:stretch>
              <a:fillRect/>
            </a:stretch>
          </p:blipFill>
          <p:spPr>
            <a:xfrm>
              <a:off x="357158" y="2857496"/>
              <a:ext cx="738537" cy="700133"/>
            </a:xfrm>
            <a:prstGeom prst="rect">
              <a:avLst/>
            </a:prstGeom>
          </p:spPr>
        </p:pic>
        <p:pic>
          <p:nvPicPr>
            <p:cNvPr id="12" name="11 Imagen" descr="castorcitos.gif"/>
            <p:cNvPicPr>
              <a:picLocks noChangeAspect="1"/>
            </p:cNvPicPr>
            <p:nvPr/>
          </p:nvPicPr>
          <p:blipFill>
            <a:blip r:embed="rId4" cstate="print"/>
            <a:stretch>
              <a:fillRect/>
            </a:stretch>
          </p:blipFill>
          <p:spPr>
            <a:xfrm>
              <a:off x="428596" y="4000504"/>
              <a:ext cx="642942" cy="642942"/>
            </a:xfrm>
            <a:prstGeom prst="rect">
              <a:avLst/>
            </a:prstGeom>
          </p:spPr>
        </p:pic>
        <p:pic>
          <p:nvPicPr>
            <p:cNvPr id="13" name="Picture 13"/>
            <p:cNvPicPr>
              <a:picLocks noChangeAspect="1" noChangeArrowheads="1"/>
            </p:cNvPicPr>
            <p:nvPr/>
          </p:nvPicPr>
          <p:blipFill>
            <a:blip r:embed="rId5"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4" name="Picture 16"/>
            <p:cNvPicPr>
              <a:picLocks noChangeAspect="1" noChangeArrowheads="1"/>
            </p:cNvPicPr>
            <p:nvPr/>
          </p:nvPicPr>
          <p:blipFill>
            <a:blip r:embed="rId6"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4" name="3 CuadroTexto"/>
          <p:cNvSpPr txBox="1"/>
          <p:nvPr/>
        </p:nvSpPr>
        <p:spPr>
          <a:xfrm>
            <a:off x="5786446" y="-24"/>
            <a:ext cx="3643338"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EVANGELISMO EN EL CLUB</a:t>
            </a:r>
            <a:endParaRPr lang="es-ES" b="1" dirty="0">
              <a:solidFill>
                <a:schemeClr val="tx2">
                  <a:lumMod val="60000"/>
                  <a:lumOff val="40000"/>
                </a:schemeClr>
              </a:solidFill>
              <a:latin typeface="Arial" pitchFamily="34" charset="0"/>
              <a:cs typeface="Arial" pitchFamily="34" charset="0"/>
            </a:endParaRPr>
          </a:p>
        </p:txBody>
      </p:sp>
      <p:sp>
        <p:nvSpPr>
          <p:cNvPr id="6" name="5 Rectángulo"/>
          <p:cNvSpPr/>
          <p:nvPr/>
        </p:nvSpPr>
        <p:spPr>
          <a:xfrm>
            <a:off x="1714480" y="785794"/>
            <a:ext cx="7143800" cy="6247864"/>
          </a:xfrm>
          <a:prstGeom prst="rect">
            <a:avLst/>
          </a:prstGeom>
        </p:spPr>
        <p:txBody>
          <a:bodyPr wrap="square">
            <a:spAutoFit/>
          </a:bodyPr>
          <a:lstStyle/>
          <a:p>
            <a:r>
              <a:rPr lang="es-ES" sz="2000" b="1" dirty="0" smtClean="0">
                <a:latin typeface="Arial" pitchFamily="34" charset="0"/>
                <a:cs typeface="Arial" pitchFamily="34" charset="0"/>
              </a:rPr>
              <a:t>Involucrar cada área del club</a:t>
            </a:r>
          </a:p>
          <a:p>
            <a:endParaRPr lang="es-ES" sz="2000" b="1" dirty="0" smtClean="0">
              <a:latin typeface="Arial" pitchFamily="34" charset="0"/>
              <a:cs typeface="Arial" pitchFamily="34" charset="0"/>
            </a:endParaRPr>
          </a:p>
          <a:p>
            <a:pPr algn="just"/>
            <a:r>
              <a:rPr lang="es-ES" dirty="0" smtClean="0">
                <a:latin typeface="Arial" pitchFamily="34" charset="0"/>
                <a:cs typeface="Arial" pitchFamily="34" charset="0"/>
              </a:rPr>
              <a:t>No debemos olvidar que el principal objetivo del club de aventureros es ser una fuente de bendición para llevar a los niños a los pies de Jesús, por esta razón todas las áreas del club fueron pensadas como una herramienta para alcanzar este objetivo. Desde la meditación hasta la recreación todo debe acercar a nuestros niños a Cristo.</a:t>
            </a:r>
          </a:p>
          <a:p>
            <a:endParaRPr lang="es-ES" dirty="0" smtClean="0">
              <a:latin typeface="Arial" pitchFamily="34" charset="0"/>
              <a:cs typeface="Arial" pitchFamily="34" charset="0"/>
            </a:endParaRPr>
          </a:p>
          <a:p>
            <a:r>
              <a:rPr lang="es-ES" b="1" dirty="0" smtClean="0">
                <a:latin typeface="Arial" pitchFamily="34" charset="0"/>
                <a:cs typeface="Arial" pitchFamily="34" charset="0"/>
              </a:rPr>
              <a:t>Materiales Disponibles</a:t>
            </a:r>
          </a:p>
          <a:p>
            <a:endParaRPr lang="es-ES" b="1" dirty="0" smtClean="0">
              <a:latin typeface="Arial" pitchFamily="34" charset="0"/>
              <a:cs typeface="Arial" pitchFamily="34" charset="0"/>
            </a:endParaRPr>
          </a:p>
          <a:p>
            <a:pPr algn="just"/>
            <a:r>
              <a:rPr lang="es-ES" dirty="0" smtClean="0">
                <a:latin typeface="Arial" pitchFamily="34" charset="0"/>
                <a:cs typeface="Arial" pitchFamily="34" charset="0"/>
              </a:rPr>
              <a:t>La idea es potenciar la formación espiritual de nuestros niños utilizando todos los medios que tengamos a nuestro alcance, clases bíblicas, libro del año, año bíblico infantil, material en audio y video, actividades prácticas con fines espirituales. Podemos solicitar material al secretario de publicaciones de nuestra iglesia, intercambiar con lideres de otros clubes, etc. No debemos olvidar que al margen de todo el material existente siempre podemos apelar a nuestra creatividad.</a:t>
            </a:r>
          </a:p>
          <a:p>
            <a:r>
              <a:rPr lang="es-ES" dirty="0" smtClean="0">
                <a:latin typeface="Arial" pitchFamily="34" charset="0"/>
                <a:cs typeface="Arial" pitchFamily="34" charset="0"/>
              </a:rPr>
              <a:t/>
            </a:r>
            <a:br>
              <a:rPr lang="es-ES" dirty="0" smtClean="0">
                <a:latin typeface="Arial" pitchFamily="34" charset="0"/>
                <a:cs typeface="Arial" pitchFamily="34" charset="0"/>
              </a:rPr>
            </a:br>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p:txBody>
      </p:sp>
      <p:sp>
        <p:nvSpPr>
          <p:cNvPr id="16" name="15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29053" y="4437112"/>
            <a:ext cx="2314947" cy="2314947"/>
          </a:xfrm>
          <a:prstGeom prst="rect">
            <a:avLst/>
          </a:prstGeom>
          <a:noFill/>
          <a:ln w="9525">
            <a:noFill/>
            <a:miter lim="800000"/>
            <a:headEnd/>
            <a:tailEnd/>
          </a:ln>
        </p:spPr>
      </p:pic>
      <p:grpSp>
        <p:nvGrpSpPr>
          <p:cNvPr id="5" name="4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logo 2011.png"/>
            <p:cNvPicPr>
              <a:picLocks noChangeAspect="1"/>
            </p:cNvPicPr>
            <p:nvPr/>
          </p:nvPicPr>
          <p:blipFill>
            <a:blip r:embed="rId3" cstate="print"/>
            <a:stretch>
              <a:fillRect/>
            </a:stretch>
          </p:blipFill>
          <p:spPr>
            <a:xfrm>
              <a:off x="-32" y="5000636"/>
              <a:ext cx="1429648" cy="688044"/>
            </a:xfrm>
            <a:prstGeom prst="rect">
              <a:avLst/>
            </a:prstGeom>
          </p:spPr>
        </p:pic>
        <p:pic>
          <p:nvPicPr>
            <p:cNvPr id="11" name="10 Imagen" descr="aventureros2.gif"/>
            <p:cNvPicPr>
              <a:picLocks noChangeAspect="1"/>
            </p:cNvPicPr>
            <p:nvPr/>
          </p:nvPicPr>
          <p:blipFill>
            <a:blip r:embed="rId4" cstate="print"/>
            <a:stretch>
              <a:fillRect/>
            </a:stretch>
          </p:blipFill>
          <p:spPr>
            <a:xfrm>
              <a:off x="357158" y="2857496"/>
              <a:ext cx="738537" cy="700133"/>
            </a:xfrm>
            <a:prstGeom prst="rect">
              <a:avLst/>
            </a:prstGeom>
          </p:spPr>
        </p:pic>
        <p:pic>
          <p:nvPicPr>
            <p:cNvPr id="12" name="11 Imagen" descr="castorcitos.gif"/>
            <p:cNvPicPr>
              <a:picLocks noChangeAspect="1"/>
            </p:cNvPicPr>
            <p:nvPr/>
          </p:nvPicPr>
          <p:blipFill>
            <a:blip r:embed="rId5" cstate="print"/>
            <a:stretch>
              <a:fillRect/>
            </a:stretch>
          </p:blipFill>
          <p:spPr>
            <a:xfrm>
              <a:off x="428596" y="4000504"/>
              <a:ext cx="642942" cy="642942"/>
            </a:xfrm>
            <a:prstGeom prst="rect">
              <a:avLst/>
            </a:prstGeom>
          </p:spPr>
        </p:pic>
        <p:pic>
          <p:nvPicPr>
            <p:cNvPr id="13" name="Picture 13"/>
            <p:cNvPicPr>
              <a:picLocks noChangeAspect="1" noChangeArrowheads="1"/>
            </p:cNvPicPr>
            <p:nvPr/>
          </p:nvPicPr>
          <p:blipFill>
            <a:blip r:embed="rId6"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4" name="Picture 16"/>
            <p:cNvPicPr>
              <a:picLocks noChangeAspect="1" noChangeArrowheads="1"/>
            </p:cNvPicPr>
            <p:nvPr/>
          </p:nvPicPr>
          <p:blipFill>
            <a:blip r:embed="rId7"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4" name="3 CuadroTexto"/>
          <p:cNvSpPr txBox="1"/>
          <p:nvPr/>
        </p:nvSpPr>
        <p:spPr>
          <a:xfrm>
            <a:off x="5715008" y="-24"/>
            <a:ext cx="3500462"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EVANGELISMO EN EL CLUB</a:t>
            </a:r>
            <a:endParaRPr lang="es-ES" b="1" dirty="0">
              <a:solidFill>
                <a:schemeClr val="tx2">
                  <a:lumMod val="60000"/>
                  <a:lumOff val="40000"/>
                </a:schemeClr>
              </a:solidFill>
              <a:latin typeface="Arial" pitchFamily="34" charset="0"/>
              <a:cs typeface="Arial" pitchFamily="34" charset="0"/>
            </a:endParaRPr>
          </a:p>
        </p:txBody>
      </p:sp>
      <p:sp>
        <p:nvSpPr>
          <p:cNvPr id="6" name="5 Rectángulo"/>
          <p:cNvSpPr/>
          <p:nvPr/>
        </p:nvSpPr>
        <p:spPr>
          <a:xfrm>
            <a:off x="1571604" y="692696"/>
            <a:ext cx="6929486" cy="4862870"/>
          </a:xfrm>
          <a:prstGeom prst="rect">
            <a:avLst/>
          </a:prstGeom>
        </p:spPr>
        <p:txBody>
          <a:bodyPr wrap="square">
            <a:spAutoFit/>
          </a:bodyPr>
          <a:lstStyle/>
          <a:p>
            <a:r>
              <a:rPr lang="es-ES" sz="2000" b="1" dirty="0" smtClean="0">
                <a:latin typeface="Arial" pitchFamily="34" charset="0"/>
                <a:cs typeface="Arial" pitchFamily="34" charset="0"/>
              </a:rPr>
              <a:t>El Capellán</a:t>
            </a:r>
          </a:p>
          <a:p>
            <a:endParaRPr lang="es-ES" sz="2000" b="1" dirty="0" smtClean="0">
              <a:latin typeface="Arial" pitchFamily="34" charset="0"/>
              <a:cs typeface="Arial" pitchFamily="34" charset="0"/>
            </a:endParaRPr>
          </a:p>
          <a:p>
            <a:pPr algn="just"/>
            <a:r>
              <a:rPr lang="es-ES" dirty="0" smtClean="0">
                <a:latin typeface="Arial" pitchFamily="34" charset="0"/>
                <a:cs typeface="Arial" pitchFamily="34" charset="0"/>
              </a:rPr>
              <a:t>Si bien no es objetivo de este capítulo explicar las responsabilidades del capellán, dejamos a continuación basadas en el manual administrativo del club de Aventureros:</a:t>
            </a:r>
          </a:p>
          <a:p>
            <a:pPr algn="just"/>
            <a:endParaRPr lang="es-ES" dirty="0" smtClean="0">
              <a:latin typeface="Arial" pitchFamily="34" charset="0"/>
              <a:cs typeface="Arial" pitchFamily="34" charset="0"/>
            </a:endParaRPr>
          </a:p>
          <a:p>
            <a:pPr algn="just">
              <a:buFont typeface="Arial" pitchFamily="34" charset="0"/>
              <a:buChar char="•"/>
            </a:pPr>
            <a:r>
              <a:rPr lang="es-ES" dirty="0" smtClean="0">
                <a:latin typeface="Arial" pitchFamily="34" charset="0"/>
                <a:cs typeface="Arial" pitchFamily="34" charset="0"/>
              </a:rPr>
              <a:t>Debe ser una persona que se involucre con las actividades del club constantemente.</a:t>
            </a:r>
          </a:p>
          <a:p>
            <a:pPr algn="just">
              <a:buFont typeface="Arial" pitchFamily="34" charset="0"/>
              <a:buChar char="•"/>
            </a:pPr>
            <a:r>
              <a:rPr lang="es-ES" dirty="0" smtClean="0">
                <a:latin typeface="Arial" pitchFamily="34" charset="0"/>
                <a:cs typeface="Arial" pitchFamily="34" charset="0"/>
              </a:rPr>
              <a:t>Debe tener llegada con los niños.</a:t>
            </a:r>
          </a:p>
          <a:p>
            <a:pPr algn="just">
              <a:buFont typeface="Arial" pitchFamily="34" charset="0"/>
              <a:buChar char="•"/>
            </a:pPr>
            <a:r>
              <a:rPr lang="es-ES" dirty="0" smtClean="0">
                <a:latin typeface="Arial" pitchFamily="34" charset="0"/>
                <a:cs typeface="Arial" pitchFamily="34" charset="0"/>
              </a:rPr>
              <a:t>Debe tener experiencia y un buen testimonio.</a:t>
            </a:r>
          </a:p>
          <a:p>
            <a:pPr algn="just">
              <a:buFont typeface="Arial" pitchFamily="34" charset="0"/>
              <a:buChar char="•"/>
            </a:pPr>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Si su club aun no tiene capellán es hora de buscarlo, no se puede descuidar un liderazgo tan importante y que les será de gran ayuda en la formación espiritual de sus niños.</a:t>
            </a:r>
          </a:p>
          <a:p>
            <a:r>
              <a:rPr lang="es-ES" dirty="0" smtClean="0">
                <a:latin typeface="Arial" pitchFamily="34" charset="0"/>
                <a:cs typeface="Arial" pitchFamily="34" charset="0"/>
              </a:rPr>
              <a:t/>
            </a:r>
            <a:br>
              <a:rPr lang="es-ES" dirty="0" smtClean="0">
                <a:latin typeface="Arial" pitchFamily="34" charset="0"/>
                <a:cs typeface="Arial" pitchFamily="34" charset="0"/>
              </a:rPr>
            </a:br>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p:txBody>
      </p:sp>
      <p:sp>
        <p:nvSpPr>
          <p:cNvPr id="16" name="15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29053" y="4437112"/>
            <a:ext cx="2314947" cy="2314947"/>
          </a:xfrm>
          <a:prstGeom prst="rect">
            <a:avLst/>
          </a:prstGeom>
          <a:noFill/>
          <a:ln w="9525">
            <a:noFill/>
            <a:miter lim="800000"/>
            <a:headEnd/>
            <a:tailEnd/>
          </a:ln>
        </p:spPr>
      </p:pic>
      <p:grpSp>
        <p:nvGrpSpPr>
          <p:cNvPr id="2" name="4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logo 2011.png"/>
            <p:cNvPicPr>
              <a:picLocks noChangeAspect="1"/>
            </p:cNvPicPr>
            <p:nvPr/>
          </p:nvPicPr>
          <p:blipFill>
            <a:blip r:embed="rId3" cstate="print"/>
            <a:stretch>
              <a:fillRect/>
            </a:stretch>
          </p:blipFill>
          <p:spPr>
            <a:xfrm>
              <a:off x="-32" y="5000636"/>
              <a:ext cx="1429648" cy="688044"/>
            </a:xfrm>
            <a:prstGeom prst="rect">
              <a:avLst/>
            </a:prstGeom>
          </p:spPr>
        </p:pic>
        <p:pic>
          <p:nvPicPr>
            <p:cNvPr id="11" name="10 Imagen" descr="aventureros2.gif"/>
            <p:cNvPicPr>
              <a:picLocks noChangeAspect="1"/>
            </p:cNvPicPr>
            <p:nvPr/>
          </p:nvPicPr>
          <p:blipFill>
            <a:blip r:embed="rId4" cstate="print"/>
            <a:stretch>
              <a:fillRect/>
            </a:stretch>
          </p:blipFill>
          <p:spPr>
            <a:xfrm>
              <a:off x="357158" y="2857496"/>
              <a:ext cx="738537" cy="700133"/>
            </a:xfrm>
            <a:prstGeom prst="rect">
              <a:avLst/>
            </a:prstGeom>
          </p:spPr>
        </p:pic>
        <p:pic>
          <p:nvPicPr>
            <p:cNvPr id="12" name="11 Imagen" descr="castorcitos.gif"/>
            <p:cNvPicPr>
              <a:picLocks noChangeAspect="1"/>
            </p:cNvPicPr>
            <p:nvPr/>
          </p:nvPicPr>
          <p:blipFill>
            <a:blip r:embed="rId5" cstate="print"/>
            <a:stretch>
              <a:fillRect/>
            </a:stretch>
          </p:blipFill>
          <p:spPr>
            <a:xfrm>
              <a:off x="428596" y="4000504"/>
              <a:ext cx="642942" cy="642942"/>
            </a:xfrm>
            <a:prstGeom prst="rect">
              <a:avLst/>
            </a:prstGeom>
          </p:spPr>
        </p:pic>
        <p:pic>
          <p:nvPicPr>
            <p:cNvPr id="13" name="Picture 13"/>
            <p:cNvPicPr>
              <a:picLocks noChangeAspect="1" noChangeArrowheads="1"/>
            </p:cNvPicPr>
            <p:nvPr/>
          </p:nvPicPr>
          <p:blipFill>
            <a:blip r:embed="rId6"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4" name="Picture 16"/>
            <p:cNvPicPr>
              <a:picLocks noChangeAspect="1" noChangeArrowheads="1"/>
            </p:cNvPicPr>
            <p:nvPr/>
          </p:nvPicPr>
          <p:blipFill>
            <a:blip r:embed="rId7"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4" name="3 CuadroTexto"/>
          <p:cNvSpPr txBox="1"/>
          <p:nvPr/>
        </p:nvSpPr>
        <p:spPr>
          <a:xfrm>
            <a:off x="5715008" y="-24"/>
            <a:ext cx="3500462"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EVANGELISMO EN EL CLUB</a:t>
            </a:r>
            <a:endParaRPr lang="es-ES" b="1" dirty="0">
              <a:solidFill>
                <a:schemeClr val="tx2">
                  <a:lumMod val="60000"/>
                  <a:lumOff val="40000"/>
                </a:schemeClr>
              </a:solidFill>
              <a:latin typeface="Arial" pitchFamily="34" charset="0"/>
              <a:cs typeface="Arial" pitchFamily="34" charset="0"/>
            </a:endParaRPr>
          </a:p>
        </p:txBody>
      </p:sp>
      <p:sp>
        <p:nvSpPr>
          <p:cNvPr id="6" name="5 Rectángulo"/>
          <p:cNvSpPr/>
          <p:nvPr/>
        </p:nvSpPr>
        <p:spPr>
          <a:xfrm>
            <a:off x="1571604" y="692696"/>
            <a:ext cx="6929486" cy="5416868"/>
          </a:xfrm>
          <a:prstGeom prst="rect">
            <a:avLst/>
          </a:prstGeom>
        </p:spPr>
        <p:txBody>
          <a:bodyPr wrap="square">
            <a:spAutoFit/>
          </a:bodyPr>
          <a:lstStyle/>
          <a:p>
            <a:r>
              <a:rPr lang="es-ES" sz="2000" b="1" dirty="0" smtClean="0">
                <a:latin typeface="Arial" pitchFamily="34" charset="0"/>
                <a:cs typeface="Arial" pitchFamily="34" charset="0"/>
              </a:rPr>
              <a:t>Clases Bíblicas</a:t>
            </a:r>
          </a:p>
          <a:p>
            <a:endParaRPr lang="es-ES" sz="2000" b="1" dirty="0" smtClean="0">
              <a:latin typeface="Arial" pitchFamily="34" charset="0"/>
              <a:cs typeface="Arial" pitchFamily="34" charset="0"/>
            </a:endParaRPr>
          </a:p>
          <a:p>
            <a:pPr algn="just"/>
            <a:r>
              <a:rPr lang="es-ES" dirty="0" smtClean="0">
                <a:latin typeface="Arial" pitchFamily="34" charset="0"/>
                <a:cs typeface="Arial" pitchFamily="34" charset="0"/>
              </a:rPr>
              <a:t>Parte fundamental de las reuniones del club son las clases bíblicas. Lamentablemente muchas veces son descuidadas por los clubes no incluyéndolas en su programación o no aplicando los métodos correctos.</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Una buena idea para trabajar con clases bíblicas consiste en implementar talleres prácticos donde los niños se involucren directamente con los personajes, tomen decisiones y se sientan como ellos, de esta forma lograremos afectar la vida practica de los pequeños.</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Cada asociación o misión tiene un programa de clases </a:t>
            </a:r>
          </a:p>
          <a:p>
            <a:pPr algn="just"/>
            <a:r>
              <a:rPr lang="es-ES" dirty="0" smtClean="0">
                <a:latin typeface="Arial" pitchFamily="34" charset="0"/>
                <a:cs typeface="Arial" pitchFamily="34" charset="0"/>
              </a:rPr>
              <a:t>bíblicas para cada año. En la MCHP 2011 comienzan </a:t>
            </a:r>
          </a:p>
          <a:p>
            <a:pPr algn="just"/>
            <a:r>
              <a:rPr lang="es-ES" dirty="0" smtClean="0">
                <a:latin typeface="Arial" pitchFamily="34" charset="0"/>
                <a:cs typeface="Arial" pitchFamily="34" charset="0"/>
              </a:rPr>
              <a:t>Oficialmente el 16 de Mayo.</a:t>
            </a:r>
          </a:p>
          <a:p>
            <a:r>
              <a:rPr lang="es-ES" dirty="0" smtClean="0">
                <a:latin typeface="Arial" pitchFamily="34" charset="0"/>
                <a:cs typeface="Arial" pitchFamily="34" charset="0"/>
              </a:rPr>
              <a:t/>
            </a:r>
            <a:br>
              <a:rPr lang="es-ES" dirty="0" smtClean="0">
                <a:latin typeface="Arial" pitchFamily="34" charset="0"/>
                <a:cs typeface="Arial" pitchFamily="34" charset="0"/>
              </a:rPr>
            </a:br>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p:txBody>
      </p:sp>
      <p:sp>
        <p:nvSpPr>
          <p:cNvPr id="16" name="15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2" y="0"/>
            <a:ext cx="1500198" cy="6858000"/>
            <a:chOff x="-32" y="0"/>
            <a:chExt cx="1500198" cy="6858000"/>
          </a:xfrm>
        </p:grpSpPr>
        <p:sp>
          <p:nvSpPr>
            <p:cNvPr id="8" name="7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logo 2011.png"/>
            <p:cNvPicPr>
              <a:picLocks noChangeAspect="1"/>
            </p:cNvPicPr>
            <p:nvPr/>
          </p:nvPicPr>
          <p:blipFill>
            <a:blip r:embed="rId2" cstate="print"/>
            <a:stretch>
              <a:fillRect/>
            </a:stretch>
          </p:blipFill>
          <p:spPr>
            <a:xfrm>
              <a:off x="-32" y="5000636"/>
              <a:ext cx="1429648" cy="688044"/>
            </a:xfrm>
            <a:prstGeom prst="rect">
              <a:avLst/>
            </a:prstGeom>
          </p:spPr>
        </p:pic>
        <p:pic>
          <p:nvPicPr>
            <p:cNvPr id="11" name="10 Imagen" descr="aventureros2.gif"/>
            <p:cNvPicPr>
              <a:picLocks noChangeAspect="1"/>
            </p:cNvPicPr>
            <p:nvPr/>
          </p:nvPicPr>
          <p:blipFill>
            <a:blip r:embed="rId3" cstate="print"/>
            <a:stretch>
              <a:fillRect/>
            </a:stretch>
          </p:blipFill>
          <p:spPr>
            <a:xfrm>
              <a:off x="357158" y="2857496"/>
              <a:ext cx="738537" cy="700133"/>
            </a:xfrm>
            <a:prstGeom prst="rect">
              <a:avLst/>
            </a:prstGeom>
          </p:spPr>
        </p:pic>
        <p:pic>
          <p:nvPicPr>
            <p:cNvPr id="12" name="11 Imagen" descr="castorcitos.gif"/>
            <p:cNvPicPr>
              <a:picLocks noChangeAspect="1"/>
            </p:cNvPicPr>
            <p:nvPr/>
          </p:nvPicPr>
          <p:blipFill>
            <a:blip r:embed="rId4" cstate="print"/>
            <a:stretch>
              <a:fillRect/>
            </a:stretch>
          </p:blipFill>
          <p:spPr>
            <a:xfrm>
              <a:off x="428596" y="4000504"/>
              <a:ext cx="642942" cy="642942"/>
            </a:xfrm>
            <a:prstGeom prst="rect">
              <a:avLst/>
            </a:prstGeom>
          </p:spPr>
        </p:pic>
        <p:pic>
          <p:nvPicPr>
            <p:cNvPr id="13" name="Picture 13"/>
            <p:cNvPicPr>
              <a:picLocks noChangeAspect="1" noChangeArrowheads="1"/>
            </p:cNvPicPr>
            <p:nvPr/>
          </p:nvPicPr>
          <p:blipFill>
            <a:blip r:embed="rId5"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4" name="Picture 16"/>
            <p:cNvPicPr>
              <a:picLocks noChangeAspect="1" noChangeArrowheads="1"/>
            </p:cNvPicPr>
            <p:nvPr/>
          </p:nvPicPr>
          <p:blipFill>
            <a:blip r:embed="rId6"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4" name="3 CuadroTexto"/>
          <p:cNvSpPr txBox="1"/>
          <p:nvPr/>
        </p:nvSpPr>
        <p:spPr>
          <a:xfrm>
            <a:off x="5929322" y="-24"/>
            <a:ext cx="3357586"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EVANGELISMO EXTERNO</a:t>
            </a:r>
            <a:endParaRPr lang="es-ES" b="1" dirty="0">
              <a:solidFill>
                <a:schemeClr val="tx2">
                  <a:lumMod val="60000"/>
                  <a:lumOff val="40000"/>
                </a:schemeClr>
              </a:solidFill>
              <a:latin typeface="Arial" pitchFamily="34" charset="0"/>
              <a:cs typeface="Arial" pitchFamily="34" charset="0"/>
            </a:endParaRPr>
          </a:p>
        </p:txBody>
      </p:sp>
      <p:sp>
        <p:nvSpPr>
          <p:cNvPr id="6" name="5 Rectángulo"/>
          <p:cNvSpPr/>
          <p:nvPr/>
        </p:nvSpPr>
        <p:spPr>
          <a:xfrm>
            <a:off x="1643042" y="857232"/>
            <a:ext cx="6429420" cy="3508653"/>
          </a:xfrm>
          <a:prstGeom prst="rect">
            <a:avLst/>
          </a:prstGeom>
        </p:spPr>
        <p:txBody>
          <a:bodyPr wrap="square">
            <a:spAutoFit/>
          </a:bodyPr>
          <a:lstStyle/>
          <a:p>
            <a:r>
              <a:rPr lang="es-ES" sz="2000" b="1" dirty="0" smtClean="0">
                <a:latin typeface="Arial" pitchFamily="34" charset="0"/>
                <a:cs typeface="Arial" pitchFamily="34" charset="0"/>
              </a:rPr>
              <a:t>Proyectos Comunitarios</a:t>
            </a:r>
          </a:p>
          <a:p>
            <a:endParaRPr lang="es-ES" sz="2000" b="1" dirty="0" smtClean="0">
              <a:latin typeface="Arial" pitchFamily="34" charset="0"/>
              <a:cs typeface="Arial" pitchFamily="34" charset="0"/>
            </a:endParaRPr>
          </a:p>
          <a:p>
            <a:pPr algn="just"/>
            <a:r>
              <a:rPr lang="es-ES" dirty="0" smtClean="0">
                <a:latin typeface="Arial" pitchFamily="34" charset="0"/>
                <a:cs typeface="Arial" pitchFamily="34" charset="0"/>
              </a:rPr>
              <a:t>Ya hemos visto que las actividades que ocurren al interior del club están creadas para guiar a los niños al camino de la salvación, ahora de acuerdo a lo que dice la biblia: </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a:t>
            </a:r>
            <a:r>
              <a:rPr lang="es-ES" i="1" dirty="0" smtClean="0">
                <a:latin typeface="Arial" pitchFamily="34" charset="0"/>
                <a:cs typeface="Arial" pitchFamily="34" charset="0"/>
              </a:rPr>
              <a:t>Ustedes son la luz del mundo. Una ciudad en lo alto de una colina no puede esconderse. Ni se enciende una lámpara para cubrirla con un cajón. Por el contrario, se pone en la repisa para que alumbre a todos los que están en la casa.”(Mateo 5:14,15)</a:t>
            </a:r>
          </a:p>
          <a:p>
            <a:endParaRPr lang="es-ES" sz="2000" i="1" dirty="0" smtClean="0">
              <a:latin typeface="Arial" pitchFamily="34" charset="0"/>
              <a:cs typeface="Arial" pitchFamily="34" charset="0"/>
            </a:endParaRPr>
          </a:p>
        </p:txBody>
      </p:sp>
      <p:pic>
        <p:nvPicPr>
          <p:cNvPr id="4098" name="Picture 2"/>
          <p:cNvPicPr>
            <a:picLocks noChangeAspect="1" noChangeArrowheads="1"/>
          </p:cNvPicPr>
          <p:nvPr/>
        </p:nvPicPr>
        <p:blipFill>
          <a:blip r:embed="rId7" cstate="print"/>
          <a:srcRect/>
          <a:stretch>
            <a:fillRect/>
          </a:stretch>
        </p:blipFill>
        <p:spPr bwMode="auto">
          <a:xfrm>
            <a:off x="6156176" y="3717032"/>
            <a:ext cx="1824202" cy="2736304"/>
          </a:xfrm>
          <a:prstGeom prst="rect">
            <a:avLst/>
          </a:prstGeom>
          <a:noFill/>
          <a:ln w="9525">
            <a:noFill/>
            <a:miter lim="800000"/>
            <a:headEnd/>
            <a:tailEnd/>
          </a:ln>
        </p:spPr>
      </p:pic>
      <p:sp>
        <p:nvSpPr>
          <p:cNvPr id="16" name="15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32" y="0"/>
            <a:ext cx="1500198" cy="6858000"/>
            <a:chOff x="-32" y="0"/>
            <a:chExt cx="1500198" cy="6858000"/>
          </a:xfrm>
        </p:grpSpPr>
        <p:sp>
          <p:nvSpPr>
            <p:cNvPr id="9" name="8 Rectángulo"/>
            <p:cNvSpPr/>
            <p:nvPr/>
          </p:nvSpPr>
          <p:spPr>
            <a:xfrm>
              <a:off x="0" y="190481"/>
              <a:ext cx="1500166" cy="6667519"/>
            </a:xfrm>
            <a:prstGeom prst="rect">
              <a:avLst/>
            </a:prstGeom>
            <a:gradFill flip="none" rotWithShape="1">
              <a:gsLst>
                <a:gs pos="0">
                  <a:schemeClr val="accent1">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0" y="0"/>
              <a:ext cx="1500166" cy="357166"/>
            </a:xfrm>
            <a:prstGeom prst="rect">
              <a:avLst/>
            </a:prstGeom>
            <a:gradFill flip="none" rotWithShape="1">
              <a:gsLst>
                <a:gs pos="0">
                  <a:schemeClr val="accent6"/>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10 Imagen" descr="logo 2011.png"/>
            <p:cNvPicPr>
              <a:picLocks noChangeAspect="1"/>
            </p:cNvPicPr>
            <p:nvPr/>
          </p:nvPicPr>
          <p:blipFill>
            <a:blip r:embed="rId2" cstate="print"/>
            <a:stretch>
              <a:fillRect/>
            </a:stretch>
          </p:blipFill>
          <p:spPr>
            <a:xfrm>
              <a:off x="-32" y="5000636"/>
              <a:ext cx="1429648" cy="688044"/>
            </a:xfrm>
            <a:prstGeom prst="rect">
              <a:avLst/>
            </a:prstGeom>
          </p:spPr>
        </p:pic>
        <p:pic>
          <p:nvPicPr>
            <p:cNvPr id="12" name="11 Imagen" descr="aventureros2.gif"/>
            <p:cNvPicPr>
              <a:picLocks noChangeAspect="1"/>
            </p:cNvPicPr>
            <p:nvPr/>
          </p:nvPicPr>
          <p:blipFill>
            <a:blip r:embed="rId3" cstate="print"/>
            <a:stretch>
              <a:fillRect/>
            </a:stretch>
          </p:blipFill>
          <p:spPr>
            <a:xfrm>
              <a:off x="357158" y="2857496"/>
              <a:ext cx="738537" cy="700133"/>
            </a:xfrm>
            <a:prstGeom prst="rect">
              <a:avLst/>
            </a:prstGeom>
          </p:spPr>
        </p:pic>
        <p:pic>
          <p:nvPicPr>
            <p:cNvPr id="13" name="12 Imagen" descr="castorcitos.gif"/>
            <p:cNvPicPr>
              <a:picLocks noChangeAspect="1"/>
            </p:cNvPicPr>
            <p:nvPr/>
          </p:nvPicPr>
          <p:blipFill>
            <a:blip r:embed="rId4" cstate="print"/>
            <a:stretch>
              <a:fillRect/>
            </a:stretch>
          </p:blipFill>
          <p:spPr>
            <a:xfrm>
              <a:off x="428596" y="4000504"/>
              <a:ext cx="642942" cy="642942"/>
            </a:xfrm>
            <a:prstGeom prst="rect">
              <a:avLst/>
            </a:prstGeom>
          </p:spPr>
        </p:pic>
        <p:pic>
          <p:nvPicPr>
            <p:cNvPr id="14" name="Picture 13"/>
            <p:cNvPicPr>
              <a:picLocks noChangeAspect="1" noChangeArrowheads="1"/>
            </p:cNvPicPr>
            <p:nvPr/>
          </p:nvPicPr>
          <p:blipFill>
            <a:blip r:embed="rId5" cstate="print"/>
            <a:srcRect/>
            <a:stretch>
              <a:fillRect/>
            </a:stretch>
          </p:blipFill>
          <p:spPr bwMode="auto">
            <a:xfrm>
              <a:off x="285720" y="1857364"/>
              <a:ext cx="857256" cy="558854"/>
            </a:xfrm>
            <a:prstGeom prst="rect">
              <a:avLst/>
            </a:prstGeom>
            <a:noFill/>
            <a:ln w="9525">
              <a:noFill/>
              <a:miter lim="800000"/>
              <a:headEnd/>
              <a:tailEnd/>
            </a:ln>
            <a:effectLst/>
          </p:spPr>
        </p:pic>
        <p:pic>
          <p:nvPicPr>
            <p:cNvPr id="15" name="Picture 16"/>
            <p:cNvPicPr>
              <a:picLocks noChangeAspect="1" noChangeArrowheads="1"/>
            </p:cNvPicPr>
            <p:nvPr/>
          </p:nvPicPr>
          <p:blipFill>
            <a:blip r:embed="rId6" cstate="print"/>
            <a:srcRect/>
            <a:stretch>
              <a:fillRect/>
            </a:stretch>
          </p:blipFill>
          <p:spPr bwMode="auto">
            <a:xfrm>
              <a:off x="285720" y="714356"/>
              <a:ext cx="774994" cy="714380"/>
            </a:xfrm>
            <a:prstGeom prst="rect">
              <a:avLst/>
            </a:prstGeom>
            <a:noFill/>
            <a:ln w="9525">
              <a:noFill/>
              <a:miter lim="800000"/>
              <a:headEnd/>
              <a:tailEnd/>
            </a:ln>
            <a:effectLst/>
          </p:spPr>
        </p:pic>
      </p:grpSp>
      <p:sp>
        <p:nvSpPr>
          <p:cNvPr id="4" name="3 CuadroTexto"/>
          <p:cNvSpPr txBox="1"/>
          <p:nvPr/>
        </p:nvSpPr>
        <p:spPr>
          <a:xfrm>
            <a:off x="6000760" y="-24"/>
            <a:ext cx="3214710" cy="369332"/>
          </a:xfrm>
          <a:prstGeom prst="rect">
            <a:avLst/>
          </a:prstGeom>
          <a:noFill/>
        </p:spPr>
        <p:txBody>
          <a:bodyPr wrap="square" rtlCol="0">
            <a:spAutoFit/>
          </a:bodyPr>
          <a:lstStyle/>
          <a:p>
            <a:r>
              <a:rPr lang="es-ES" b="1" dirty="0" smtClean="0">
                <a:solidFill>
                  <a:schemeClr val="tx2">
                    <a:lumMod val="60000"/>
                    <a:lumOff val="40000"/>
                  </a:schemeClr>
                </a:solidFill>
                <a:latin typeface="Arial" pitchFamily="34" charset="0"/>
                <a:cs typeface="Arial" pitchFamily="34" charset="0"/>
              </a:rPr>
              <a:t>EVANGELISMO EXTERNO</a:t>
            </a:r>
            <a:endParaRPr lang="es-ES" b="1" dirty="0">
              <a:solidFill>
                <a:schemeClr val="tx2">
                  <a:lumMod val="60000"/>
                  <a:lumOff val="40000"/>
                </a:schemeClr>
              </a:solidFill>
              <a:latin typeface="Arial" pitchFamily="34" charset="0"/>
              <a:cs typeface="Arial" pitchFamily="34" charset="0"/>
            </a:endParaRPr>
          </a:p>
        </p:txBody>
      </p:sp>
      <p:sp>
        <p:nvSpPr>
          <p:cNvPr id="6" name="5 Rectángulo"/>
          <p:cNvSpPr/>
          <p:nvPr/>
        </p:nvSpPr>
        <p:spPr>
          <a:xfrm>
            <a:off x="1500166" y="928670"/>
            <a:ext cx="6715172" cy="3570208"/>
          </a:xfrm>
          <a:prstGeom prst="rect">
            <a:avLst/>
          </a:prstGeom>
        </p:spPr>
        <p:txBody>
          <a:bodyPr wrap="square">
            <a:spAutoFit/>
          </a:bodyPr>
          <a:lstStyle/>
          <a:p>
            <a:r>
              <a:rPr lang="es-ES" sz="2000" b="1" dirty="0" smtClean="0">
                <a:latin typeface="Arial" pitchFamily="34" charset="0"/>
                <a:cs typeface="Arial" pitchFamily="34" charset="0"/>
              </a:rPr>
              <a:t>¡Muestra tu club al mundo!</a:t>
            </a:r>
          </a:p>
          <a:p>
            <a:endParaRPr lang="es-ES" sz="2000" b="1" dirty="0" smtClean="0">
              <a:latin typeface="Arial" pitchFamily="34" charset="0"/>
              <a:cs typeface="Arial" pitchFamily="34" charset="0"/>
            </a:endParaRPr>
          </a:p>
          <a:p>
            <a:pPr algn="just"/>
            <a:r>
              <a:rPr lang="es-ES" dirty="0" smtClean="0">
                <a:latin typeface="Arial" pitchFamily="34" charset="0"/>
                <a:cs typeface="Arial" pitchFamily="34" charset="0"/>
              </a:rPr>
              <a:t>¿Qué tanto sabe tu comunidad acerca del club de aventureros?, si crees que aún saben muy poco entonces debes involucrar a tus niños en actividades que les permitan relacionarse directamente con la comunidad, esto incluye marchas, visitas a autoridades, participación en actividades solidarias, etc. Más allá de las actividades en las que participen no debes olvidar hacer ver a tus niños el objetivo de lo que están haciendo.</a:t>
            </a: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i="1" dirty="0" smtClean="0">
              <a:latin typeface="Arial" pitchFamily="34" charset="0"/>
              <a:cs typeface="Arial" pitchFamily="34" charset="0"/>
            </a:endParaRPr>
          </a:p>
        </p:txBody>
      </p:sp>
      <p:pic>
        <p:nvPicPr>
          <p:cNvPr id="5122" name="Picture 2"/>
          <p:cNvPicPr>
            <a:picLocks noChangeAspect="1" noChangeArrowheads="1"/>
          </p:cNvPicPr>
          <p:nvPr/>
        </p:nvPicPr>
        <p:blipFill>
          <a:blip r:embed="rId7" cstate="print"/>
          <a:srcRect/>
          <a:stretch>
            <a:fillRect/>
          </a:stretch>
        </p:blipFill>
        <p:spPr bwMode="auto">
          <a:xfrm>
            <a:off x="5573361" y="3645024"/>
            <a:ext cx="2599039" cy="2376264"/>
          </a:xfrm>
          <a:prstGeom prst="rect">
            <a:avLst/>
          </a:prstGeom>
          <a:noFill/>
          <a:ln w="9525">
            <a:noFill/>
            <a:miter lim="800000"/>
            <a:headEnd/>
            <a:tailEnd/>
          </a:ln>
        </p:spPr>
      </p:pic>
      <p:sp>
        <p:nvSpPr>
          <p:cNvPr id="17" name="16 CuadroTexto"/>
          <p:cNvSpPr txBox="1"/>
          <p:nvPr/>
        </p:nvSpPr>
        <p:spPr>
          <a:xfrm>
            <a:off x="1907704" y="6417254"/>
            <a:ext cx="8858312" cy="338554"/>
          </a:xfrm>
          <a:prstGeom prst="rect">
            <a:avLst/>
          </a:prstGeom>
          <a:noFill/>
        </p:spPr>
        <p:txBody>
          <a:bodyPr wrap="square" rtlCol="0">
            <a:spAutoFit/>
          </a:bodyPr>
          <a:lstStyle/>
          <a:p>
            <a:r>
              <a:rPr lang="es-ES" sz="1600" b="1" dirty="0" smtClean="0">
                <a:solidFill>
                  <a:schemeClr val="bg1">
                    <a:lumMod val="85000"/>
                  </a:schemeClr>
                </a:solidFill>
                <a:latin typeface="Arial" pitchFamily="34" charset="0"/>
                <a:cs typeface="Arial" pitchFamily="34" charset="0"/>
              </a:rPr>
              <a:t>CAMPO ESCUELA LIDERES AVENTUREROS – MCHP 2011</a:t>
            </a:r>
            <a:endParaRPr lang="es-ES" sz="1600" b="1" dirty="0">
              <a:solidFill>
                <a:schemeClr val="bg1">
                  <a:lumMod val="8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TotalTime>
  <Words>1634</Words>
  <Application>Microsoft Office PowerPoint</Application>
  <PresentationFormat>Presentación en pantalla (4:3)</PresentationFormat>
  <Paragraphs>132</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Calitrunks</cp:lastModifiedBy>
  <cp:revision>50</cp:revision>
  <dcterms:modified xsi:type="dcterms:W3CDTF">2011-05-10T02:03:33Z</dcterms:modified>
</cp:coreProperties>
</file>